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78" y="-6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DC9F37AB-F4D8-5E7C-0CF1-5756680BB581}"/>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 xmlns:a16="http://schemas.microsoft.com/office/drawing/2014/main" id="{69B80A45-0FCB-A3F6-F660-F59F9CEE21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 xmlns:a16="http://schemas.microsoft.com/office/drawing/2014/main" id="{E202104E-454A-1983-A3B3-C91E26514FBB}"/>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5" name="Segnaposto piè di pagina 4">
            <a:extLst>
              <a:ext uri="{FF2B5EF4-FFF2-40B4-BE49-F238E27FC236}">
                <a16:creationId xmlns="" xmlns:a16="http://schemas.microsoft.com/office/drawing/2014/main" id="{61A9AA42-E75E-9AB8-D8FF-96C2199F0E0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C1BC0C0A-DE3C-227A-330F-82FE2EEB68E8}"/>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4075557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67C39C1D-0AA0-7050-2E16-2E546EE9B24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25E59FA3-687D-8E8B-6320-9A476AB41262}"/>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CC9E51CF-C4E5-6369-BEC0-3A2DD6E9D161}"/>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5" name="Segnaposto piè di pagina 4">
            <a:extLst>
              <a:ext uri="{FF2B5EF4-FFF2-40B4-BE49-F238E27FC236}">
                <a16:creationId xmlns="" xmlns:a16="http://schemas.microsoft.com/office/drawing/2014/main" id="{4DBB8A5E-B092-07C4-740A-7AFE80FB92E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2F1DEC64-1795-7A7F-5446-58FFE23F8F75}"/>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3691093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9F7B7C5-0B6C-B3D7-D714-949E489AE47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7AE062BE-6C7D-C4F7-7EE9-77CACBBB8B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 xmlns:a16="http://schemas.microsoft.com/office/drawing/2014/main" id="{ADEF0503-EE91-F1B0-6984-8B96DB25E1A2}"/>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5" name="Segnaposto piè di pagina 4">
            <a:extLst>
              <a:ext uri="{FF2B5EF4-FFF2-40B4-BE49-F238E27FC236}">
                <a16:creationId xmlns="" xmlns:a16="http://schemas.microsoft.com/office/drawing/2014/main" id="{1ED45655-9A1B-5676-3ED7-3444FD296DE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31D67A5F-2319-35F2-9D13-8C57E5C6FEB8}"/>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3726152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55C3294D-F618-8044-665C-759FC8B1725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0F291E6E-5E29-CEF7-AD8A-AD63F67C37E5}"/>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 xmlns:a16="http://schemas.microsoft.com/office/drawing/2014/main" id="{2952F0AE-6175-491C-891C-962C90596E6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 xmlns:a16="http://schemas.microsoft.com/office/drawing/2014/main" id="{F6D89407-8CCE-0FAA-1BB7-6883490F37CF}"/>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6" name="Segnaposto piè di pagina 5">
            <a:extLst>
              <a:ext uri="{FF2B5EF4-FFF2-40B4-BE49-F238E27FC236}">
                <a16:creationId xmlns="" xmlns:a16="http://schemas.microsoft.com/office/drawing/2014/main" id="{839EC9FD-3676-4AB7-3266-455A8544310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831F7068-3907-FD1F-C68B-383081C1355A}"/>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2547824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819C60F3-C11D-90F2-BC01-F143CA28FEC7}"/>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531AF832-5110-827D-0D2E-4007070A2F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 xmlns:a16="http://schemas.microsoft.com/office/drawing/2014/main" id="{99F67B89-A419-DBAC-F0AC-3FCD5ED563C7}"/>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 xmlns:a16="http://schemas.microsoft.com/office/drawing/2014/main" id="{6765409D-1B38-D933-17A6-B2AF4072F7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 xmlns:a16="http://schemas.microsoft.com/office/drawing/2014/main" id="{4156D049-26EC-08D8-C42D-4F3620DB8478}"/>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 xmlns:a16="http://schemas.microsoft.com/office/drawing/2014/main" id="{521454E2-5154-04AA-C663-A6FD4FAA16AC}"/>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8" name="Segnaposto piè di pagina 7">
            <a:extLst>
              <a:ext uri="{FF2B5EF4-FFF2-40B4-BE49-F238E27FC236}">
                <a16:creationId xmlns="" xmlns:a16="http://schemas.microsoft.com/office/drawing/2014/main" id="{BCD1ECE1-2C5F-C80F-75FB-5DB443136C6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 xmlns:a16="http://schemas.microsoft.com/office/drawing/2014/main" id="{3DC0FABD-BABC-3525-75E5-16E6240AD4FE}"/>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1271293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8C5D802E-2EBA-C58F-0A91-41AA7178D631}"/>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 xmlns:a16="http://schemas.microsoft.com/office/drawing/2014/main" id="{5D3D3F65-FEE6-5246-9628-38371B4E8F38}"/>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4" name="Segnaposto piè di pagina 3">
            <a:extLst>
              <a:ext uri="{FF2B5EF4-FFF2-40B4-BE49-F238E27FC236}">
                <a16:creationId xmlns="" xmlns:a16="http://schemas.microsoft.com/office/drawing/2014/main" id="{93EC2962-FCBE-506A-6954-547136216A64}"/>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 xmlns:a16="http://schemas.microsoft.com/office/drawing/2014/main" id="{31AF3941-29BC-0A96-1616-0C55683CF4E9}"/>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287649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 xmlns:a16="http://schemas.microsoft.com/office/drawing/2014/main" id="{DAA886F5-CDF1-7786-086A-DCB2628C3AE2}"/>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3" name="Segnaposto piè di pagina 2">
            <a:extLst>
              <a:ext uri="{FF2B5EF4-FFF2-40B4-BE49-F238E27FC236}">
                <a16:creationId xmlns="" xmlns:a16="http://schemas.microsoft.com/office/drawing/2014/main" id="{077ABAC6-D70F-925E-5D59-AFF5C5F859D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 xmlns:a16="http://schemas.microsoft.com/office/drawing/2014/main" id="{58414946-BADE-0263-8E37-C3FCE84FF6F8}"/>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3146437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C017D457-8F22-F435-B01C-84B745F3977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15E38A84-3543-99A6-350C-2C2E0CF0F9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 xmlns:a16="http://schemas.microsoft.com/office/drawing/2014/main" id="{CE411B9F-985C-8E54-94C0-6A6537A6E0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 xmlns:a16="http://schemas.microsoft.com/office/drawing/2014/main" id="{248043F5-8BD6-1EA8-649B-59BF55E7CE74}"/>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6" name="Segnaposto piè di pagina 5">
            <a:extLst>
              <a:ext uri="{FF2B5EF4-FFF2-40B4-BE49-F238E27FC236}">
                <a16:creationId xmlns="" xmlns:a16="http://schemas.microsoft.com/office/drawing/2014/main" id="{82EFB8AD-390A-1273-DBE1-1A415AEBC37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12AA86EE-89FF-9F99-8638-CCE5D76D8CDF}"/>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2342761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89FF5705-77EE-AFD2-4D35-6C8D28B7FDB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 xmlns:a16="http://schemas.microsoft.com/office/drawing/2014/main" id="{A0C28FB0-972E-7F53-E52B-CF4D7630E9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 xmlns:a16="http://schemas.microsoft.com/office/drawing/2014/main" id="{BC464572-CE03-8BB5-4795-5F0C30579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 xmlns:a16="http://schemas.microsoft.com/office/drawing/2014/main" id="{9076353D-DBDA-6E23-F517-B161A13F7897}"/>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6" name="Segnaposto piè di pagina 5">
            <a:extLst>
              <a:ext uri="{FF2B5EF4-FFF2-40B4-BE49-F238E27FC236}">
                <a16:creationId xmlns="" xmlns:a16="http://schemas.microsoft.com/office/drawing/2014/main" id="{A1151BEA-52AE-1CE8-AED2-2F8D10B4E8D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B32D3896-8618-0B06-04FB-3E3ADA394264}"/>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434301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0EADFD86-4CF1-0292-4853-DF5C7F8C5193}"/>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 xmlns:a16="http://schemas.microsoft.com/office/drawing/2014/main" id="{3B368854-DB96-7CFA-F071-F8A88177E40D}"/>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AA0711A7-D443-F5EC-9A2F-5EC9714C3CF5}"/>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5" name="Segnaposto piè di pagina 4">
            <a:extLst>
              <a:ext uri="{FF2B5EF4-FFF2-40B4-BE49-F238E27FC236}">
                <a16:creationId xmlns="" xmlns:a16="http://schemas.microsoft.com/office/drawing/2014/main" id="{F8F162A2-3961-CA1D-BC7D-5E0652731F0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69192697-A7D0-AB97-9063-41C2866EBA99}"/>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2267971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 xmlns:a16="http://schemas.microsoft.com/office/drawing/2014/main" id="{777D5A8F-1C75-F484-7887-2CD2567D2CBA}"/>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 xmlns:a16="http://schemas.microsoft.com/office/drawing/2014/main" id="{ABA85DFB-5324-9E11-DAC3-C7A6C460DA97}"/>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6DFEAB54-BA52-8680-5D7A-1CA72C8B5D49}"/>
              </a:ext>
            </a:extLst>
          </p:cNvPr>
          <p:cNvSpPr>
            <a:spLocks noGrp="1"/>
          </p:cNvSpPr>
          <p:nvPr>
            <p:ph type="dt" sz="half" idx="10"/>
          </p:nvPr>
        </p:nvSpPr>
        <p:spPr/>
        <p:txBody>
          <a:bodyPr/>
          <a:lstStyle/>
          <a:p>
            <a:fld id="{14E55514-F77C-4C4B-9806-61671FB9DB76}" type="datetimeFigureOut">
              <a:rPr lang="it-IT" smtClean="0"/>
              <a:pPr/>
              <a:t>31/05/2023</a:t>
            </a:fld>
            <a:endParaRPr lang="it-IT"/>
          </a:p>
        </p:txBody>
      </p:sp>
      <p:sp>
        <p:nvSpPr>
          <p:cNvPr id="5" name="Segnaposto piè di pagina 4">
            <a:extLst>
              <a:ext uri="{FF2B5EF4-FFF2-40B4-BE49-F238E27FC236}">
                <a16:creationId xmlns="" xmlns:a16="http://schemas.microsoft.com/office/drawing/2014/main" id="{0CD7198A-D3D9-AF75-1D96-55B8888A698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7C013EFB-C08B-AC08-C730-F1B330261764}"/>
              </a:ext>
            </a:extLst>
          </p:cNvPr>
          <p:cNvSpPr>
            <a:spLocks noGrp="1"/>
          </p:cNvSpPr>
          <p:nvPr>
            <p:ph type="sldNum" sz="quarter" idx="12"/>
          </p:nvPr>
        </p:nvSpPr>
        <p:spPr/>
        <p:txBody>
          <a:body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543518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88000">
              <a:schemeClr val="accent5">
                <a:lumMod val="20000"/>
                <a:lumOff val="80000"/>
              </a:schemeClr>
            </a:gs>
            <a:gs pos="98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 xmlns:a16="http://schemas.microsoft.com/office/drawing/2014/main" id="{77FA94EE-E85F-DEEF-594E-666A8B0034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619F467A-0208-AFAF-94E6-90A757650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35CCC91C-14F9-E474-9551-8D4B4027BB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55514-F77C-4C4B-9806-61671FB9DB76}" type="datetimeFigureOut">
              <a:rPr lang="it-IT" smtClean="0"/>
              <a:pPr/>
              <a:t>31/05/2023</a:t>
            </a:fld>
            <a:endParaRPr lang="it-IT"/>
          </a:p>
        </p:txBody>
      </p:sp>
      <p:sp>
        <p:nvSpPr>
          <p:cNvPr id="5" name="Segnaposto piè di pagina 4">
            <a:extLst>
              <a:ext uri="{FF2B5EF4-FFF2-40B4-BE49-F238E27FC236}">
                <a16:creationId xmlns="" xmlns:a16="http://schemas.microsoft.com/office/drawing/2014/main" id="{B1411D49-E497-0AC8-5123-8676549C8F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 xmlns:a16="http://schemas.microsoft.com/office/drawing/2014/main" id="{CBD09B76-CD72-EB5D-AD2C-DAB3CC1A35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0EA63-294B-4530-9643-9E76CD6A9425}" type="slidenum">
              <a:rPr lang="it-IT" smtClean="0"/>
              <a:pPr/>
              <a:t>‹N›</a:t>
            </a:fld>
            <a:endParaRPr lang="it-IT"/>
          </a:p>
        </p:txBody>
      </p:sp>
    </p:spTree>
    <p:extLst>
      <p:ext uri="{BB962C8B-B14F-4D97-AF65-F5344CB8AC3E}">
        <p14:creationId xmlns="" xmlns:p14="http://schemas.microsoft.com/office/powerpoint/2010/main" val="2091796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 xmlns:a16="http://schemas.microsoft.com/office/drawing/2014/main" id="{0D7A72A8-8CC0-1E4C-AB99-7DC521E8C3F6}"/>
              </a:ext>
            </a:extLst>
          </p:cNvPr>
          <p:cNvPicPr>
            <a:picLocks noChangeAspect="1"/>
          </p:cNvPicPr>
          <p:nvPr/>
        </p:nvPicPr>
        <p:blipFill>
          <a:blip r:embed="rId2" cstate="print"/>
          <a:stretch>
            <a:fillRect/>
          </a:stretch>
        </p:blipFill>
        <p:spPr>
          <a:xfrm>
            <a:off x="1904154" y="1147611"/>
            <a:ext cx="7298462" cy="4283267"/>
          </a:xfrm>
          <a:prstGeom prst="rect">
            <a:avLst/>
          </a:prstGeom>
        </p:spPr>
      </p:pic>
      <p:sp>
        <p:nvSpPr>
          <p:cNvPr id="7" name="CasellaDiTesto 6">
            <a:extLst>
              <a:ext uri="{FF2B5EF4-FFF2-40B4-BE49-F238E27FC236}">
                <a16:creationId xmlns="" xmlns:a16="http://schemas.microsoft.com/office/drawing/2014/main" id="{904E8892-D1F1-AC98-468D-CBE1742C9174}"/>
              </a:ext>
            </a:extLst>
          </p:cNvPr>
          <p:cNvSpPr txBox="1"/>
          <p:nvPr/>
        </p:nvSpPr>
        <p:spPr>
          <a:xfrm>
            <a:off x="6030158" y="4549444"/>
            <a:ext cx="6094520" cy="2677656"/>
          </a:xfrm>
          <a:prstGeom prst="rect">
            <a:avLst/>
          </a:prstGeom>
          <a:noFill/>
        </p:spPr>
        <p:txBody>
          <a:bodyPr wrap="square">
            <a:spAutoFit/>
          </a:bodyPr>
          <a:lstStyle/>
          <a:p>
            <a:endParaRPr lang="it-IT" sz="2400" b="1" dirty="0"/>
          </a:p>
          <a:p>
            <a:pPr algn="r"/>
            <a:r>
              <a:rPr lang="it-IT" sz="1600" b="1" dirty="0"/>
              <a:t> </a:t>
            </a:r>
            <a:r>
              <a:rPr lang="it-IT" sz="1600" b="1" dirty="0" smtClean="0"/>
              <a:t>Edito </a:t>
            </a:r>
            <a:r>
              <a:rPr lang="it-IT" sz="1600" b="1" dirty="0"/>
              <a:t>in proprio da</a:t>
            </a:r>
            <a:endParaRPr lang="it-IT" sz="1600" dirty="0"/>
          </a:p>
          <a:p>
            <a:pPr algn="r"/>
            <a:r>
              <a:rPr lang="it-IT" sz="1600" b="1" dirty="0">
                <a:solidFill>
                  <a:schemeClr val="tx1"/>
                </a:solidFill>
              </a:rPr>
              <a:t>ISTITUTO BENALBA </a:t>
            </a:r>
            <a:endParaRPr lang="it-IT" sz="1600" dirty="0">
              <a:solidFill>
                <a:schemeClr val="tx1"/>
              </a:solidFill>
            </a:endParaRPr>
          </a:p>
          <a:p>
            <a:pPr algn="r"/>
            <a:r>
              <a:rPr lang="it-IT" sz="1600" b="1" dirty="0">
                <a:solidFill>
                  <a:schemeClr val="tx1"/>
                </a:solidFill>
              </a:rPr>
              <a:t>PER L’AGGIORNAMENTO E LA FORMAZIONE</a:t>
            </a:r>
            <a:r>
              <a:rPr lang="it-IT" sz="1600" b="1" dirty="0"/>
              <a:t/>
            </a:r>
            <a:br>
              <a:rPr lang="it-IT" sz="1600" b="1" dirty="0"/>
            </a:br>
            <a:r>
              <a:rPr lang="it-IT" sz="1600" b="1" dirty="0" smtClean="0"/>
              <a:t>Napoli</a:t>
            </a:r>
          </a:p>
          <a:p>
            <a:pPr algn="r"/>
            <a:endParaRPr lang="it-IT" sz="1600" dirty="0" smtClean="0"/>
          </a:p>
          <a:p>
            <a:pPr algn="r"/>
            <a:r>
              <a:rPr lang="it-IT" sz="1600" dirty="0" smtClean="0"/>
              <a:t>CODICE ISBN  978-88-947473-1-7</a:t>
            </a:r>
            <a:endParaRPr lang="it-IT" sz="1600" dirty="0" smtClean="0"/>
          </a:p>
          <a:p>
            <a:pPr algn="r"/>
            <a:endParaRPr lang="it-IT" sz="1600" b="1" dirty="0" smtClean="0"/>
          </a:p>
          <a:p>
            <a:pPr algn="r"/>
            <a:endParaRPr lang="it-IT" sz="1600" dirty="0"/>
          </a:p>
          <a:p>
            <a:r>
              <a:rPr lang="it-IT" sz="1600" b="1" dirty="0"/>
              <a:t>    </a:t>
            </a:r>
            <a:endParaRPr lang="it-IT" sz="1600" dirty="0"/>
          </a:p>
        </p:txBody>
      </p:sp>
      <p:sp>
        <p:nvSpPr>
          <p:cNvPr id="10" name="CasellaDiTesto 9">
            <a:extLst>
              <a:ext uri="{FF2B5EF4-FFF2-40B4-BE49-F238E27FC236}">
                <a16:creationId xmlns="" xmlns:a16="http://schemas.microsoft.com/office/drawing/2014/main" id="{D275808F-A048-AD5C-DA69-FBAAC5C8391D}"/>
              </a:ext>
            </a:extLst>
          </p:cNvPr>
          <p:cNvSpPr txBox="1"/>
          <p:nvPr/>
        </p:nvSpPr>
        <p:spPr>
          <a:xfrm>
            <a:off x="221942" y="261437"/>
            <a:ext cx="1952450" cy="1477328"/>
          </a:xfrm>
          <a:prstGeom prst="rect">
            <a:avLst/>
          </a:prstGeom>
          <a:noFill/>
        </p:spPr>
        <p:txBody>
          <a:bodyPr wrap="square">
            <a:spAutoFit/>
          </a:bodyPr>
          <a:lstStyle/>
          <a:p>
            <a:r>
              <a:rPr lang="it-IT" i="1" dirty="0"/>
              <a:t>Lucia Carrano</a:t>
            </a:r>
          </a:p>
          <a:p>
            <a:r>
              <a:rPr lang="it-IT" i="1" dirty="0"/>
              <a:t>Anna De Paola</a:t>
            </a:r>
          </a:p>
          <a:p>
            <a:r>
              <a:rPr lang="it-IT" i="1" dirty="0"/>
              <a:t>Claudia Mirto</a:t>
            </a:r>
          </a:p>
          <a:p>
            <a:r>
              <a:rPr lang="it-IT" i="1" dirty="0"/>
              <a:t>Felicia Napolitano</a:t>
            </a:r>
          </a:p>
          <a:p>
            <a:r>
              <a:rPr lang="it-IT" i="1" dirty="0"/>
              <a:t>Valentina Trotta</a:t>
            </a:r>
          </a:p>
        </p:txBody>
      </p:sp>
      <p:pic>
        <p:nvPicPr>
          <p:cNvPr id="11" name="Immagine 10" descr="C:\Users\benalba\Documents\MELFI\EBOOK DA MASTERIZZARE MELFI\headera.jpg">
            <a:extLst>
              <a:ext uri="{FF2B5EF4-FFF2-40B4-BE49-F238E27FC236}">
                <a16:creationId xmlns="" xmlns:a16="http://schemas.microsoft.com/office/drawing/2014/main" id="{E687ABE4-D1B6-DDBC-42E9-8D43A2ACA6A2}"/>
              </a:ext>
            </a:extLst>
          </p:cNvPr>
          <p:cNvPicPr/>
          <p:nvPr/>
        </p:nvPicPr>
        <p:blipFill>
          <a:blip r:embed="rId3" cstate="print"/>
          <a:srcRect/>
          <a:stretch>
            <a:fillRect/>
          </a:stretch>
        </p:blipFill>
        <p:spPr bwMode="auto">
          <a:xfrm>
            <a:off x="10847936" y="4057892"/>
            <a:ext cx="942306" cy="736109"/>
          </a:xfrm>
          <a:prstGeom prst="rect">
            <a:avLst/>
          </a:prstGeom>
          <a:noFill/>
          <a:ln w="9525">
            <a:noFill/>
            <a:miter lim="800000"/>
            <a:headEnd/>
            <a:tailEnd/>
          </a:ln>
        </p:spPr>
      </p:pic>
    </p:spTree>
    <p:extLst>
      <p:ext uri="{BB962C8B-B14F-4D97-AF65-F5344CB8AC3E}">
        <p14:creationId xmlns="" xmlns:p14="http://schemas.microsoft.com/office/powerpoint/2010/main" val="670481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051B8B09-6FD5-8176-1C3D-1185A5D2BADC}"/>
              </a:ext>
            </a:extLst>
          </p:cNvPr>
          <p:cNvSpPr txBox="1"/>
          <p:nvPr/>
        </p:nvSpPr>
        <p:spPr>
          <a:xfrm>
            <a:off x="3048000" y="494443"/>
            <a:ext cx="6096000" cy="5687326"/>
          </a:xfrm>
          <a:prstGeom prst="rect">
            <a:avLst/>
          </a:prstGeom>
          <a:noFill/>
        </p:spPr>
        <p:txBody>
          <a:bodyPr wrap="square">
            <a:spAutoFit/>
          </a:bodyPr>
          <a:lstStyle/>
          <a:p>
            <a:pPr marL="269875" algn="just">
              <a:lnSpc>
                <a:spcPct val="115000"/>
              </a:lnSpc>
              <a:spcAft>
                <a:spcPts val="60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PREMESSA</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69875"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gn="just">
              <a:lnSpc>
                <a:spcPct val="150000"/>
              </a:lnSpc>
              <a:spcAft>
                <a:spcPts val="1000"/>
              </a:spcAft>
              <a:tabLst>
                <a:tab pos="4231005" algn="l"/>
                <a:tab pos="4951095" algn="l"/>
              </a:tabLst>
            </a:pPr>
            <a:r>
              <a:rPr lang="it-IT" sz="1800" dirty="0">
                <a:effectLst/>
                <a:latin typeface="Calibri" panose="020F0502020204030204" pitchFamily="34" charset="0"/>
                <a:ea typeface="Calibri" panose="020F0502020204030204" pitchFamily="34" charset="0"/>
                <a:cs typeface="Calibri" panose="020F0502020204030204" pitchFamily="34" charset="0"/>
              </a:rPr>
              <a:t> Uno dei temi principali del dibattito educativo contemporaneo è quello relativo al paradigma dell’inclusione che, nella sua accezione educativa e didattica, si realizza quando la scuola promuove il successo formativo di tutti gli studenti, nessuno escluso.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gn="just">
              <a:lnSpc>
                <a:spcPct val="150000"/>
              </a:lnSpc>
              <a:spcAft>
                <a:spcPts val="1000"/>
              </a:spcAft>
              <a:tabLst>
                <a:tab pos="4231005" algn="l"/>
                <a:tab pos="4951095" algn="l"/>
              </a:tabLst>
            </a:pPr>
            <a:r>
              <a:rPr lang="it-IT" sz="1800" dirty="0">
                <a:effectLst/>
                <a:latin typeface="Calibri" panose="020F0502020204030204" pitchFamily="34" charset="0"/>
                <a:ea typeface="Calibri" panose="020F0502020204030204" pitchFamily="34" charset="0"/>
                <a:cs typeface="Calibri" panose="020F0502020204030204" pitchFamily="34" charset="0"/>
              </a:rPr>
              <a:t>Per raggiungere tale finalità, è necessario coinvolgere coloro che svolgono un ruolo determinante nei processi di apprendimento e far leva su tutte le risorse professionali, metodologiche, organizzative, che consentono di realizzare interventi ed azioni volte valorizzare e armonizzare le differenze.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D7BD2E0C-88EF-727C-7F32-77D59FC1B91F}"/>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1106172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4F696355-B3EE-EEEA-0B93-4545AB0DE112}"/>
              </a:ext>
            </a:extLst>
          </p:cNvPr>
          <p:cNvSpPr txBox="1"/>
          <p:nvPr/>
        </p:nvSpPr>
        <p:spPr>
          <a:xfrm>
            <a:off x="3047260" y="1514220"/>
            <a:ext cx="6094520" cy="3833998"/>
          </a:xfrm>
          <a:prstGeom prst="rect">
            <a:avLst/>
          </a:prstGeom>
          <a:noFill/>
        </p:spPr>
        <p:txBody>
          <a:bodyPr wrap="square">
            <a:spAutoFit/>
          </a:bodyPr>
          <a:lstStyle/>
          <a:p>
            <a:pPr marL="252095" marR="252095" algn="just">
              <a:lnSpc>
                <a:spcPct val="150000"/>
              </a:lnSpc>
              <a:spcAft>
                <a:spcPts val="1000"/>
              </a:spcAft>
              <a:tabLst>
                <a:tab pos="4231005" algn="l"/>
                <a:tab pos="4951095" algn="l"/>
              </a:tabLst>
            </a:pPr>
            <a:r>
              <a:rPr lang="it-IT" sz="1800" dirty="0">
                <a:effectLst/>
                <a:latin typeface="Calibri" panose="020F0502020204030204" pitchFamily="34" charset="0"/>
                <a:ea typeface="Calibri" panose="020F0502020204030204" pitchFamily="34" charset="0"/>
                <a:cs typeface="Calibri" panose="020F0502020204030204" pitchFamily="34" charset="0"/>
              </a:rPr>
              <a:t>I contributi delle autrici raccolti nel volume si propongono di offrire al lettore spunti di riflessione sulle principali aree di attenzione dei processi inclusivi, tratteggiandone aspetti pedagogici, didattici e metodologici fondamentali per favorire lo sviluppo pieno del potenziale umano che ogni persona porta con sé, ma anche l’autonomia, la crescita e la partecipazione piena e consapevole alla vita della comunità scolastica e della società civile.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1000"/>
              </a:spcAft>
            </a:pP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9D7A2EED-1AFA-D1AE-3175-92F464E372FA}"/>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181177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CD3C5AA2-AD0C-9C4B-0D74-6F2961336EE0}"/>
              </a:ext>
            </a:extLst>
          </p:cNvPr>
          <p:cNvSpPr txBox="1"/>
          <p:nvPr/>
        </p:nvSpPr>
        <p:spPr>
          <a:xfrm>
            <a:off x="3047260" y="864812"/>
            <a:ext cx="6094520" cy="5132815"/>
          </a:xfrm>
          <a:prstGeom prst="rect">
            <a:avLst/>
          </a:prstGeom>
          <a:noFill/>
        </p:spPr>
        <p:txBody>
          <a:bodyPr wrap="square">
            <a:spAutoFit/>
          </a:bodyPr>
          <a:lstStyle/>
          <a:p>
            <a:pPr algn="just">
              <a:lnSpc>
                <a:spcPct val="150000"/>
              </a:lnSpc>
              <a:spcAft>
                <a:spcPts val="100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Le nuove prospettive pedagogiche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1000"/>
              </a:spcAft>
            </a:pPr>
            <a:r>
              <a:rPr lang="it-IT" sz="1800" i="1" dirty="0">
                <a:effectLst/>
                <a:latin typeface="Calibri" panose="020F0502020204030204" pitchFamily="34" charset="0"/>
                <a:ea typeface="Calibri" panose="020F0502020204030204" pitchFamily="34" charset="0"/>
                <a:cs typeface="Times New Roman" panose="02020603050405020304" pitchFamily="18" charset="0"/>
              </a:rPr>
              <a:t>Lucia Carrano</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10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La parola “Inclusione” ha avuto un iter che a tutt’oggi è in fieri sia in Italia che all’estero.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L’ufficializzazione del termine in ambito educativo e sociale si ebbe nel 1994 con la Dichiarazione di Salamanca, in essa veniva attenzionata la centralità del bambino ed il suo diritto all’educazione, ponendo il focus sui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Bes</a:t>
            </a:r>
            <a:r>
              <a:rPr lang="it-IT" sz="1800" dirty="0">
                <a:effectLst/>
                <a:latin typeface="Calibri" panose="020F0502020204030204" pitchFamily="34" charset="0"/>
                <a:ea typeface="Calibri" panose="020F0502020204030204" pitchFamily="34" charset="0"/>
                <a:cs typeface="Times New Roman" panose="02020603050405020304" pitchFamily="18" charset="0"/>
              </a:rPr>
              <a:t> e non più sulla disabilità. Così si poneva in evidenza il ruolo delle famiglie e di tutti gli operatori soprattutto della e nella scuola. </a:t>
            </a:r>
          </a:p>
        </p:txBody>
      </p:sp>
      <p:pic>
        <p:nvPicPr>
          <p:cNvPr id="4" name="Immagine 3" descr="C:\Users\benalba\Documents\MELFI\EBOOK DA MASTERIZZARE MELFI\headera.jpg">
            <a:extLst>
              <a:ext uri="{FF2B5EF4-FFF2-40B4-BE49-F238E27FC236}">
                <a16:creationId xmlns="" xmlns:a16="http://schemas.microsoft.com/office/drawing/2014/main" id="{D37F2757-B0E0-6E76-F948-0BFBE5C50AEB}"/>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2709016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D4C8505D-AD58-108E-5AE3-28D3D7E38E8D}"/>
              </a:ext>
            </a:extLst>
          </p:cNvPr>
          <p:cNvSpPr txBox="1"/>
          <p:nvPr/>
        </p:nvSpPr>
        <p:spPr>
          <a:xfrm>
            <a:off x="3047260" y="1264921"/>
            <a:ext cx="6094520" cy="4332596"/>
          </a:xfrm>
          <a:prstGeom prst="rect">
            <a:avLst/>
          </a:prstGeom>
          <a:noFill/>
        </p:spPr>
        <p:txBody>
          <a:bodyPr wrap="square">
            <a:spAutoFit/>
          </a:bodyPr>
          <a:lstStyle/>
          <a:p>
            <a:pPr algn="just">
              <a:lnSpc>
                <a:spcPct val="150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L’educazione inclusiva rappresenta uno dei princìpi fondamentali per la promozione di una società più giusta, in grado di assicurare diritti di cittadinanza attiva a tutti i suoi membri, nel rispetto degli specifici bisogni di autonomia, partecipazione ed appartenenza. L’inclusione è incontro con l’altro, produttore di conoscenze e saperi, momento di crescita individuale e collettiva.</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 Secondo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Goussot</a:t>
            </a:r>
            <a:r>
              <a:rPr lang="it-IT" sz="1800" dirty="0">
                <a:effectLst/>
                <a:latin typeface="Calibri" panose="020F0502020204030204" pitchFamily="34" charset="0"/>
                <a:ea typeface="Calibri" panose="020F0502020204030204" pitchFamily="34" charset="0"/>
                <a:cs typeface="Times New Roman" panose="02020603050405020304" pitchFamily="18" charset="0"/>
              </a:rPr>
              <a:t> l’inclusione è “</a:t>
            </a:r>
            <a:r>
              <a:rPr lang="it-IT" sz="1800" i="1" dirty="0">
                <a:effectLst/>
                <a:latin typeface="Calibri" panose="020F0502020204030204" pitchFamily="34" charset="0"/>
                <a:ea typeface="Calibri" panose="020F0502020204030204" pitchFamily="34" charset="0"/>
                <a:cs typeface="Times New Roman" panose="02020603050405020304" pitchFamily="18" charset="0"/>
              </a:rPr>
              <a:t>accessibilità ai luoghi di vita di tutti, ai diritti di cittadinanza, all’istruzione, alla cura e alla socialità</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265D44D6-9EDC-4BCE-D8CD-36977971E7B8}"/>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1710632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42DD06C0-8DC5-1E33-3BE6-5C2116E3BF16}"/>
              </a:ext>
            </a:extLst>
          </p:cNvPr>
          <p:cNvSpPr txBox="1"/>
          <p:nvPr/>
        </p:nvSpPr>
        <p:spPr>
          <a:xfrm>
            <a:off x="3047260" y="1329041"/>
            <a:ext cx="6094520" cy="4204356"/>
          </a:xfrm>
          <a:prstGeom prst="rect">
            <a:avLst/>
          </a:prstGeom>
          <a:noFill/>
        </p:spPr>
        <p:txBody>
          <a:bodyPr wrap="square">
            <a:spAutoFit/>
          </a:bodyPr>
          <a:lstStyle/>
          <a:p>
            <a:pPr algn="just">
              <a:lnSpc>
                <a:spcPct val="150000"/>
              </a:lnSpc>
              <a:spcAft>
                <a:spcPts val="10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 La prospettiva inclusiva non riguarda soltanto gli alunni con disabilità, ma investe ogni soggetto vulnerabile con specifici bisogni formativi: le buone prassi inclusive delineano una scuola non emarginante, in cui si respira un ben-essere diffuso grazie alle modifiche spesso radicali delle politiche, delle strategie e dei metodi di istruzione. In tale ottica va superata la tradizionale impostazione didattica progettando una scuola della costruzione condivisa delle conoscenze dell’appartenenza alla community of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learners</a:t>
            </a:r>
            <a:r>
              <a:rPr lang="it-IT" sz="1800" dirty="0">
                <a:effectLst/>
                <a:latin typeface="Calibri" panose="020F0502020204030204" pitchFamily="34" charset="0"/>
                <a:ea typeface="Calibri" panose="020F0502020204030204" pitchFamily="34" charset="0"/>
                <a:cs typeface="Times New Roman" panose="02020603050405020304" pitchFamily="18" charset="0"/>
              </a:rPr>
              <a:t>, della giustizia sociale e dell’equità formativa per tutti e ciascun alunno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Nussbaum</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4" name="Immagine 3" descr="C:\Users\benalba\Documents\MELFI\EBOOK DA MASTERIZZARE MELFI\headera.jpg">
            <a:extLst>
              <a:ext uri="{FF2B5EF4-FFF2-40B4-BE49-F238E27FC236}">
                <a16:creationId xmlns="" xmlns:a16="http://schemas.microsoft.com/office/drawing/2014/main" id="{32CE521D-F496-857D-D869-1DAA353654E0}"/>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706926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 xmlns:a16="http://schemas.microsoft.com/office/drawing/2014/main" id="{76AD474E-BB30-AD69-AACC-D9D80B1DE117}"/>
              </a:ext>
            </a:extLst>
          </p:cNvPr>
          <p:cNvSpPr txBox="1"/>
          <p:nvPr/>
        </p:nvSpPr>
        <p:spPr>
          <a:xfrm>
            <a:off x="3048740" y="1166927"/>
            <a:ext cx="6094520" cy="5035353"/>
          </a:xfrm>
          <a:prstGeom prst="rect">
            <a:avLst/>
          </a:prstGeom>
          <a:noFill/>
        </p:spPr>
        <p:txBody>
          <a:bodyPr wrap="square">
            <a:spAutoFit/>
          </a:bodyPr>
          <a:lstStyle/>
          <a:p>
            <a:pPr algn="just">
              <a:lnSpc>
                <a:spcPct val="150000"/>
              </a:lnSpc>
              <a:spcAft>
                <a:spcPts val="10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La vera scuola inclusiva non distingue ruoli, competenze e funzioni tra docenti specializzati e curricolari, ma valorizza profili di docenti inclusivi, capaci di facilitare l’evolversi delle conoscenze e degli apprendimenti intesi come processi continuativi e dinamici che portano ogni discente ad “imparare ad imparare” con modalità uniche, originali e irripetibili, garantendo equità formativa e rispetto-valorizzazione dei potenziali di ogni allievo, indipendentemente dal suo “status”. Vero è quanto afferma Pavone “</a:t>
            </a:r>
            <a:r>
              <a:rPr lang="it-IT" sz="1800" i="1" dirty="0">
                <a:effectLst/>
                <a:latin typeface="Calibri" panose="020F0502020204030204" pitchFamily="34" charset="0"/>
                <a:ea typeface="Calibri" panose="020F0502020204030204" pitchFamily="34" charset="0"/>
                <a:cs typeface="Times New Roman" panose="02020603050405020304" pitchFamily="18" charset="0"/>
              </a:rPr>
              <a:t>è opportuno sostenere un’idea di scuola comunitaria che si nutra di consapevolezza progettuale, flessibilità organizzativa e mentalità cooperativa</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magine 5" descr="C:\Users\benalba\Documents\MELFI\EBOOK DA MASTERIZZARE MELFI\headera.jpg">
            <a:extLst>
              <a:ext uri="{FF2B5EF4-FFF2-40B4-BE49-F238E27FC236}">
                <a16:creationId xmlns="" xmlns:a16="http://schemas.microsoft.com/office/drawing/2014/main" id="{9F0AF091-7E65-26B8-2581-28795CAFE595}"/>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3462309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48C2D9F2-9115-A5E6-5F5E-8B5CE6DED753}"/>
              </a:ext>
            </a:extLst>
          </p:cNvPr>
          <p:cNvSpPr txBox="1"/>
          <p:nvPr/>
        </p:nvSpPr>
        <p:spPr>
          <a:xfrm>
            <a:off x="3047260" y="226912"/>
            <a:ext cx="6094520" cy="6408614"/>
          </a:xfrm>
          <a:prstGeom prst="rect">
            <a:avLst/>
          </a:prstGeom>
          <a:noFill/>
        </p:spPr>
        <p:txBody>
          <a:bodyPr wrap="square">
            <a:spAutoFit/>
          </a:bodyPr>
          <a:lstStyle/>
          <a:p>
            <a:pPr>
              <a:lnSpc>
                <a:spcPct val="150000"/>
              </a:lnSpc>
              <a:spcAft>
                <a:spcPts val="1000"/>
              </a:spcAft>
            </a:pPr>
            <a:r>
              <a:rPr lang="it-IT" sz="1800" b="1" dirty="0">
                <a:effectLst/>
                <a:latin typeface="Calibri" panose="020F0502020204030204" pitchFamily="34" charset="0"/>
                <a:ea typeface="Calibri" panose="020F0502020204030204" pitchFamily="34" charset="0"/>
                <a:cs typeface="Calibri" panose="020F0502020204030204" pitchFamily="34" charset="0"/>
              </a:rPr>
              <a:t>Processi e strumenti di inclusione per gli alunni stranieri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i="1" dirty="0">
                <a:solidFill>
                  <a:srgbClr val="000000"/>
                </a:solidFill>
                <a:effectLst/>
                <a:latin typeface="Calibri" panose="020F0502020204030204" pitchFamily="34" charset="0"/>
                <a:ea typeface="Times New Roman" panose="02020603050405020304" pitchFamily="18" charset="0"/>
              </a:rPr>
              <a:t>Anna De Paola</a:t>
            </a:r>
            <a:endParaRPr lang="it-IT" sz="1800" dirty="0">
              <a:effectLst/>
              <a:latin typeface="Times New Roman" panose="02020603050405020304" pitchFamily="18" charset="0"/>
              <a:ea typeface="Times New Roman" panose="02020603050405020304" pitchFamily="18" charset="0"/>
            </a:endParaRPr>
          </a:p>
          <a:p>
            <a:pPr algn="just">
              <a:lnSpc>
                <a:spcPct val="150000"/>
              </a:lnSpc>
            </a:pPr>
            <a:r>
              <a:rPr lang="it-IT" sz="1800" i="1" dirty="0">
                <a:effectLst/>
                <a:latin typeface="Calibri" panose="020F0502020204030204" pitchFamily="34" charset="0"/>
                <a:ea typeface="Times New Roman" panose="02020603050405020304" pitchFamily="18" charset="0"/>
              </a:rPr>
              <a:t> </a:t>
            </a:r>
            <a:endParaRPr lang="it-IT" sz="1800" dirty="0">
              <a:effectLst/>
              <a:latin typeface="Times New Roman" panose="02020603050405020304" pitchFamily="18" charset="0"/>
              <a:ea typeface="Times New Roman" panose="02020603050405020304" pitchFamily="18" charset="0"/>
            </a:endParaRPr>
          </a:p>
          <a:p>
            <a:pPr algn="just">
              <a:lnSpc>
                <a:spcPct val="150000"/>
              </a:lnSpc>
            </a:pPr>
            <a:r>
              <a:rPr lang="it-IT" sz="1800" dirty="0">
                <a:solidFill>
                  <a:srgbClr val="000000"/>
                </a:solidFill>
                <a:effectLst/>
                <a:latin typeface="Calibri" panose="020F0502020204030204" pitchFamily="34" charset="0"/>
                <a:ea typeface="Times New Roman" panose="02020603050405020304" pitchFamily="18" charset="0"/>
              </a:rPr>
              <a:t> Il termine “inclusione” è ormai una delle parole d’ordine della scuola italiana e fa riferimento alla necessità di inserire tutti a pieno titolo nel percorso scolastico, senza che le peculiarità di ciascuno siano considerate limitanti o deficitarie.</a:t>
            </a:r>
            <a:endParaRPr lang="it-IT" sz="1800" dirty="0">
              <a:effectLst/>
              <a:latin typeface="Times New Roman" panose="02020603050405020304" pitchFamily="18" charset="0"/>
              <a:ea typeface="Times New Roman" panose="02020603050405020304" pitchFamily="18" charset="0"/>
            </a:endParaRPr>
          </a:p>
          <a:p>
            <a:pPr algn="just">
              <a:lnSpc>
                <a:spcPct val="150000"/>
              </a:lnSpc>
            </a:pPr>
            <a:r>
              <a:rPr lang="it-IT" sz="1800" dirty="0">
                <a:solidFill>
                  <a:srgbClr val="000000"/>
                </a:solidFill>
                <a:effectLst/>
                <a:latin typeface="Calibri" panose="020F0502020204030204" pitchFamily="34" charset="0"/>
                <a:ea typeface="Times New Roman" panose="02020603050405020304" pitchFamily="18" charset="0"/>
              </a:rPr>
              <a:t>In questo contributo ci si soffermerà in particolare sul problema dell’inclusione degli alunni di origine non italiana, i cosiddetti “alunni stranieri”.</a:t>
            </a:r>
            <a:endParaRPr lang="it-IT" sz="1800" dirty="0">
              <a:effectLst/>
              <a:latin typeface="Times New Roman" panose="02020603050405020304" pitchFamily="18" charset="0"/>
              <a:ea typeface="Times New Roman" panose="02020603050405020304" pitchFamily="18" charset="0"/>
            </a:endParaRPr>
          </a:p>
          <a:p>
            <a:pPr algn="just">
              <a:lnSpc>
                <a:spcPct val="150000"/>
              </a:lnSpc>
            </a:pPr>
            <a:r>
              <a:rPr lang="it-IT" sz="1800" dirty="0">
                <a:solidFill>
                  <a:srgbClr val="000000"/>
                </a:solidFill>
                <a:effectLst/>
                <a:latin typeface="Calibri" panose="020F0502020204030204" pitchFamily="34" charset="0"/>
                <a:ea typeface="Times New Roman" panose="02020603050405020304" pitchFamily="18" charset="0"/>
              </a:rPr>
              <a:t>In questi anni la scuola italiana ha fatto molti passi avanti sui temi dell’inclusione e delle attenzioni all’accoglienza e all’integrazione ed ha saputo affrontare fin dal suo sorgere, sul piano educativo e culturale, il fenomeno migratorio nelle scuole.</a:t>
            </a:r>
            <a:endParaRPr lang="it-IT" sz="1800" dirty="0">
              <a:effectLst/>
              <a:latin typeface="Times New Roman" panose="02020603050405020304" pitchFamily="18" charset="0"/>
              <a:ea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1E802CE3-5871-18DF-C01A-8392E0D5F640}"/>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1807873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AB4E93F8-97CE-84E5-604D-CE3977C955AF}"/>
              </a:ext>
            </a:extLst>
          </p:cNvPr>
          <p:cNvSpPr txBox="1"/>
          <p:nvPr/>
        </p:nvSpPr>
        <p:spPr>
          <a:xfrm>
            <a:off x="3047260" y="1312691"/>
            <a:ext cx="6094520" cy="5035353"/>
          </a:xfrm>
          <a:prstGeom prst="rect">
            <a:avLst/>
          </a:prstGeom>
          <a:noFill/>
        </p:spPr>
        <p:txBody>
          <a:bodyPr wrap="square">
            <a:spAutoFit/>
          </a:bodyPr>
          <a:lstStyle/>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L’immigrazione cambia ad un ritmo molto veloce. In pochi anni si sono modificati i dati, i flussi, i luoghi di nascita, le storie e i progetti dei nuovi cittadini. Gli alunni non italiani, così come sono definiti nei Rapporti annuali curati dal Ministero dell’Istruzione, sono da tempo parte strutturale e consueta della popolazione scolastica, nonché componente viva delle nostre comunità.</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rPr>
              <a:t>Diverse le indicazioni formulate del Ministero dell’Istruzione, per offrire alle scuole suggerimenti organizzativi e didattici. Ultimo dei quali, il recente documento “Orientamenti interculturali”. (…)</a:t>
            </a:r>
          </a:p>
          <a:p>
            <a:pPr algn="just">
              <a:lnSpc>
                <a:spcPct val="150000"/>
              </a:lnSpc>
              <a:spcAft>
                <a:spcPts val="1000"/>
              </a:spcAft>
            </a:pPr>
            <a:endParaRPr lang="it-IT" dirty="0"/>
          </a:p>
        </p:txBody>
      </p:sp>
      <p:pic>
        <p:nvPicPr>
          <p:cNvPr id="4" name="Immagine 3" descr="C:\Users\benalba\Documents\MELFI\EBOOK DA MASTERIZZARE MELFI\headera.jpg">
            <a:extLst>
              <a:ext uri="{FF2B5EF4-FFF2-40B4-BE49-F238E27FC236}">
                <a16:creationId xmlns="" xmlns:a16="http://schemas.microsoft.com/office/drawing/2014/main" id="{CDE20886-0E35-54EF-35B4-AE5D9C29320B}"/>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2080457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299DBDAF-9DAD-A73B-DDC2-961894FF1121}"/>
              </a:ext>
            </a:extLst>
          </p:cNvPr>
          <p:cNvSpPr txBox="1"/>
          <p:nvPr/>
        </p:nvSpPr>
        <p:spPr>
          <a:xfrm>
            <a:off x="2823099" y="204857"/>
            <a:ext cx="6318681" cy="6281848"/>
          </a:xfrm>
          <a:prstGeom prst="rect">
            <a:avLst/>
          </a:prstGeom>
          <a:noFill/>
        </p:spPr>
        <p:txBody>
          <a:bodyPr wrap="square">
            <a:spAutoFit/>
          </a:bodyPr>
          <a:lstStyle/>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Le singole istituzioni scolastiche sono quotidianamente impegnate ad assicurare ai minori stranieri l’assolvimento dell’obbligo formativo, mediante l’applicazione, anche nei loro confronti, degli istituti e delle garanzie in materia di diritto all'istruzione, di accesso ai servizi educativi, di partecipazione alla vita delle comunità scolastiche.</a:t>
            </a:r>
            <a:r>
              <a:rPr lang="it-IT" sz="1600" dirty="0">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Calibri" panose="020F0502020204030204" pitchFamily="34" charset="0"/>
              </a:rPr>
              <a:t>In generale, la tutela del diritto di accesso a scuola del minore straniero trova le sue fonti normative principali nella</a:t>
            </a:r>
            <a:r>
              <a:rPr lang="it-IT" sz="1800" i="1" dirty="0">
                <a:effectLst/>
                <a:latin typeface="Calibri" panose="020F0502020204030204" pitchFamily="34" charset="0"/>
                <a:ea typeface="Calibri" panose="020F0502020204030204" pitchFamily="34" charset="0"/>
                <a:cs typeface="Calibri" panose="020F0502020204030204" pitchFamily="34" charset="0"/>
              </a:rPr>
              <a:t> legge 6 marzo 1998, n.40 </a:t>
            </a:r>
            <a:r>
              <a:rPr lang="it-IT" sz="1800" dirty="0">
                <a:effectLst/>
                <a:latin typeface="Calibri" panose="020F0502020204030204" pitchFamily="34" charset="0"/>
                <a:ea typeface="Calibri" panose="020F0502020204030204" pitchFamily="34" charset="0"/>
                <a:cs typeface="Calibri" panose="020F0502020204030204" pitchFamily="34" charset="0"/>
              </a:rPr>
              <a:t>e nel successivo</a:t>
            </a:r>
            <a:r>
              <a:rPr lang="it-IT" sz="1800" i="1" dirty="0">
                <a:effectLst/>
                <a:latin typeface="Calibri" panose="020F0502020204030204" pitchFamily="34" charset="0"/>
                <a:ea typeface="Calibri" panose="020F0502020204030204" pitchFamily="34" charset="0"/>
                <a:cs typeface="Calibri" panose="020F0502020204030204" pitchFamily="34" charset="0"/>
              </a:rPr>
              <a:t> decreto legislativo 25 luglio 1998, n. 286</a:t>
            </a:r>
            <a:r>
              <a:rPr lang="it-IT" sz="1800" dirty="0">
                <a:effectLst/>
                <a:latin typeface="Calibri" panose="020F0502020204030204" pitchFamily="34" charset="0"/>
                <a:ea typeface="Calibri" panose="020F0502020204030204" pitchFamily="34" charset="0"/>
                <a:cs typeface="Calibri" panose="020F0502020204030204" pitchFamily="34" charset="0"/>
              </a:rPr>
              <a:t>, norme che pongono l’accento in particolare sulla organizzazione della scuola e sulla formazione dei docenti. </a:t>
            </a:r>
            <a:r>
              <a:rPr lang="it-IT" sz="1800" dirty="0">
                <a:solidFill>
                  <a:srgbClr val="000000"/>
                </a:solidFill>
                <a:effectLst/>
                <a:latin typeface="Calibri" panose="020F0502020204030204" pitchFamily="34" charset="0"/>
                <a:ea typeface="Calibri" panose="020F0502020204030204" pitchFamily="34" charset="0"/>
                <a:cs typeface="Minion Pro"/>
              </a:rPr>
              <a:t> </a:t>
            </a:r>
            <a:r>
              <a:rPr lang="it-IT" sz="1800" dirty="0">
                <a:effectLst/>
                <a:latin typeface="Calibri" panose="020F0502020204030204" pitchFamily="34" charset="0"/>
                <a:ea typeface="Calibri" panose="020F0502020204030204" pitchFamily="34" charset="0"/>
                <a:cs typeface="Calibri" panose="020F0502020204030204" pitchFamily="34" charset="0"/>
              </a:rPr>
              <a:t>Il</a:t>
            </a:r>
            <a:r>
              <a:rPr lang="it-IT" sz="1800" i="1" dirty="0">
                <a:effectLst/>
                <a:latin typeface="Calibri" panose="020F0502020204030204" pitchFamily="34" charset="0"/>
                <a:ea typeface="Calibri" panose="020F0502020204030204" pitchFamily="34" charset="0"/>
                <a:cs typeface="Calibri" panose="020F0502020204030204" pitchFamily="34" charset="0"/>
              </a:rPr>
              <a:t> decreto del Presidente della Repubblica 31 agosto 1999, n.394</a:t>
            </a:r>
            <a:r>
              <a:rPr lang="it-IT" sz="1800" dirty="0">
                <a:effectLst/>
                <a:latin typeface="Calibri" panose="020F0502020204030204" pitchFamily="34" charset="0"/>
                <a:ea typeface="Calibri" panose="020F0502020204030204" pitchFamily="34" charset="0"/>
                <a:cs typeface="Calibri" panose="020F0502020204030204" pitchFamily="34" charset="0"/>
              </a:rPr>
              <a:t>, regolamento recante norme di attuazione del testo unico delle disposizioni concernenti la disciplina dell'immigrazione e norme sulla condizione dello straniero, all’art.45 ne disciplina gli aspetti principali.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9B3CCA87-0477-DB34-775F-2EA39D58C55F}"/>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3185585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83D598D1-8E71-D658-8017-86BFCEA07752}"/>
              </a:ext>
            </a:extLst>
          </p:cNvPr>
          <p:cNvSpPr txBox="1"/>
          <p:nvPr/>
        </p:nvSpPr>
        <p:spPr>
          <a:xfrm>
            <a:off x="3047260" y="1744540"/>
            <a:ext cx="6094520" cy="3373359"/>
          </a:xfrm>
          <a:prstGeom prst="rect">
            <a:avLst/>
          </a:prstGeom>
          <a:noFill/>
        </p:spPr>
        <p:txBody>
          <a:bodyPr wrap="square">
            <a:spAutoFit/>
          </a:bodyPr>
          <a:lstStyle/>
          <a:p>
            <a:pPr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I minori stranieri, presenti sul territorio nazionale e soggetti all’obbligo scolastico secondo le disposizioni vigenti in materia, hanno diritto all’istruzione </a:t>
            </a:r>
            <a:r>
              <a:rPr lang="it-IT" sz="1800" i="1" dirty="0">
                <a:effectLst/>
                <a:latin typeface="Calibri" panose="020F0502020204030204" pitchFamily="34" charset="0"/>
                <a:ea typeface="Calibri" panose="020F0502020204030204" pitchFamily="34" charset="0"/>
                <a:cs typeface="Calibri" panose="020F0502020204030204" pitchFamily="34" charset="0"/>
              </a:rPr>
              <a:t>indipendentemente dalla regolarità della posizione in ordine al loro soggiorno</a:t>
            </a:r>
            <a:r>
              <a:rPr lang="it-IT" sz="1800" dirty="0">
                <a:effectLst/>
                <a:latin typeface="Calibri" panose="020F0502020204030204" pitchFamily="34" charset="0"/>
                <a:ea typeface="Calibri" panose="020F0502020204030204" pitchFamily="34" charset="0"/>
                <a:cs typeface="Calibri" panose="020F0502020204030204" pitchFamily="34" charset="0"/>
              </a:rPr>
              <a:t>, nelle forme e nei modi previsti per i cittadini italiani e sono iscritti nelle scuole di ogni ordine e grado alle condizioni previste per i minori italiani, al fine di garantire nel più breve tempo possibile l’inserimento dell’alunno nella comunità scolastica. (…)</a:t>
            </a:r>
          </a:p>
        </p:txBody>
      </p:sp>
      <p:pic>
        <p:nvPicPr>
          <p:cNvPr id="4" name="Immagine 3" descr="C:\Users\benalba\Documents\MELFI\EBOOK DA MASTERIZZARE MELFI\headera.jpg">
            <a:extLst>
              <a:ext uri="{FF2B5EF4-FFF2-40B4-BE49-F238E27FC236}">
                <a16:creationId xmlns="" xmlns:a16="http://schemas.microsoft.com/office/drawing/2014/main" id="{41CD439F-DDE8-63BE-D93F-19EF6FC8B80E}"/>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271208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BCA5D3B0-AAFB-76DF-1951-72B582324E34}"/>
              </a:ext>
            </a:extLst>
          </p:cNvPr>
          <p:cNvSpPr txBox="1"/>
          <p:nvPr/>
        </p:nvSpPr>
        <p:spPr>
          <a:xfrm>
            <a:off x="3047260" y="864812"/>
            <a:ext cx="6094520" cy="5132815"/>
          </a:xfrm>
          <a:prstGeom prst="rect">
            <a:avLst/>
          </a:prstGeom>
          <a:noFill/>
        </p:spPr>
        <p:txBody>
          <a:bodyPr wrap="square">
            <a:spAutoFit/>
          </a:bodyPr>
          <a:lstStyle/>
          <a:p>
            <a:pPr>
              <a:lnSpc>
                <a:spcPct val="150000"/>
              </a:lnSpc>
              <a:spcAft>
                <a:spcPts val="1000"/>
              </a:spcAft>
            </a:pPr>
            <a:r>
              <a:rPr lang="it-IT" sz="1800" b="1" dirty="0">
                <a:effectLst/>
                <a:latin typeface="Calibri" panose="020F0502020204030204" pitchFamily="34" charset="0"/>
                <a:ea typeface="Calibri" panose="020F0502020204030204" pitchFamily="34" charset="0"/>
                <a:cs typeface="Calibri" panose="020F0502020204030204" pitchFamily="34" charset="0"/>
              </a:rPr>
              <a:t>La progettualità inclusiva</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it-IT" sz="1800" i="1" dirty="0">
                <a:effectLst/>
                <a:latin typeface="Calibri" panose="020F0502020204030204" pitchFamily="34" charset="0"/>
                <a:ea typeface="Calibri" panose="020F0502020204030204" pitchFamily="34" charset="0"/>
                <a:cs typeface="Calibri" panose="020F0502020204030204" pitchFamily="34" charset="0"/>
              </a:rPr>
              <a:t>Valentina Trotta</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it-IT" sz="1800" b="1" dirty="0">
                <a:effectLst/>
                <a:latin typeface="Calibri" panose="020F0502020204030204" pitchFamily="34" charset="0"/>
                <a:ea typeface="Calibri" panose="020F0502020204030204" pitchFamily="34" charset="0"/>
                <a:cs typeface="Calibri" panose="020F0502020204030204" pitchFamily="34" charset="0"/>
              </a:rPr>
              <a:t>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L’inclusione delle persone con disabilità è una finalità fondamentale di una società civile, che per essere tale deve garantire il diritto alla partecipazione alla vita di comunità e un adeguato sostegno sanitario, educativo e sociale (Onu, 1994)</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Nell’itinerario di riflessione proposto l’inclusione scolastica è intesa come un percorso nella complessità, ovvero un intreccio di processi decisionali e interventi educativi orientati a facilitare la partecipazione e il successo formativo di ogni allievo.</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F00670E2-AABF-E902-969C-A3C7A6C86124}"/>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3976825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454CA5BD-F73C-1ECC-1F12-8084C59D880F}"/>
              </a:ext>
            </a:extLst>
          </p:cNvPr>
          <p:cNvSpPr txBox="1"/>
          <p:nvPr/>
        </p:nvSpPr>
        <p:spPr>
          <a:xfrm>
            <a:off x="3047260" y="577553"/>
            <a:ext cx="6094520" cy="5450851"/>
          </a:xfrm>
          <a:prstGeom prst="rect">
            <a:avLst/>
          </a:prstGeom>
          <a:noFill/>
        </p:spPr>
        <p:txBody>
          <a:bodyPr wrap="square">
            <a:spAutoFit/>
          </a:bodyPr>
          <a:lstStyle/>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In particolare, i contesti scolastici e formativi negli ultimi decenni sono stati attraversati da cambiamenti scientifici e culturali che hanno profondamente trasformato la pratica didattica per gli alunni con disabilità, favorendo il passaggio da un curricolo separato a curricoli formativi flessibili capaci di stimolare la partecipazione attiva degli studenti più fragili.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La piena attuazione dell’inclusione scolastica richiede da parte dei docenti capacità di progettazione didattica, ovvero di strutturazione di azioni </a:t>
            </a:r>
            <a:r>
              <a:rPr lang="it-IT" sz="1800" i="1" dirty="0">
                <a:effectLst/>
                <a:latin typeface="Calibri" panose="020F0502020204030204" pitchFamily="34" charset="0"/>
                <a:ea typeface="Calibri" panose="020F0502020204030204" pitchFamily="34" charset="0"/>
                <a:cs typeface="Calibri" panose="020F0502020204030204" pitchFamily="34" charset="0"/>
              </a:rPr>
              <a:t>intenzionali</a:t>
            </a:r>
            <a:r>
              <a:rPr lang="it-IT" sz="1800" dirty="0">
                <a:effectLst/>
                <a:latin typeface="Calibri" panose="020F0502020204030204" pitchFamily="34" charset="0"/>
                <a:ea typeface="Calibri" panose="020F0502020204030204" pitchFamily="34" charset="0"/>
                <a:cs typeface="Calibri" panose="020F0502020204030204" pitchFamily="34" charset="0"/>
              </a:rPr>
              <a:t> e </a:t>
            </a:r>
            <a:r>
              <a:rPr lang="it-IT" sz="1800" i="1" dirty="0">
                <a:effectLst/>
                <a:latin typeface="Calibri" panose="020F0502020204030204" pitchFamily="34" charset="0"/>
                <a:ea typeface="Calibri" panose="020F0502020204030204" pitchFamily="34" charset="0"/>
                <a:cs typeface="Calibri" panose="020F0502020204030204" pitchFamily="34" charset="0"/>
              </a:rPr>
              <a:t>responsabili</a:t>
            </a:r>
            <a:r>
              <a:rPr lang="it-IT" sz="1800" dirty="0">
                <a:effectLst/>
                <a:latin typeface="Calibri" panose="020F0502020204030204" pitchFamily="34" charset="0"/>
                <a:ea typeface="Calibri" panose="020F0502020204030204" pitchFamily="34" charset="0"/>
                <a:cs typeface="Calibri" panose="020F0502020204030204" pitchFamily="34" charset="0"/>
              </a:rPr>
              <a:t> finalizzate al raggiungimento di traguardi di competenze e obiettivi di apprendimento.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Come individuare traguardi di competenze e obiettivi di apprendimento?</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BC7A73D5-314A-7B59-CB03-228D097DA299}"/>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373925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D37A896C-7B2C-8E4A-D31A-85511A4EEC72}"/>
              </a:ext>
            </a:extLst>
          </p:cNvPr>
          <p:cNvSpPr txBox="1"/>
          <p:nvPr/>
        </p:nvSpPr>
        <p:spPr>
          <a:xfrm>
            <a:off x="3047260" y="226175"/>
            <a:ext cx="6094520" cy="6410088"/>
          </a:xfrm>
          <a:prstGeom prst="rect">
            <a:avLst/>
          </a:prstGeom>
          <a:noFill/>
        </p:spPr>
        <p:txBody>
          <a:bodyPr wrap="square">
            <a:spAutoFit/>
          </a:bodyPr>
          <a:lstStyle/>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La risposta a questo interrogativo possiamo rintracciarla nella Convenzione Onu per i diritti delle persone disabili che ha enucleato il concetto di accomodamento ragionevole che, in ambito scolastico, può essere declinato come la capacità di individuare ciò di cui ha bisogno l’alunno con disabilità per apprendere per poi progettare azioni didattiche interdisciplinari che riescano a rispondere alle esigenze di conoscenza e di sapere degli studenti con disabilità, ma anche di tutti gli studenti del gruppo classe.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L’accomodamento ragionevole ha, naturalmente, anche un riverbero sui concetti di personalizzazione di metodologie e individualizzazione di obiettivi nella consapevolezza che la progettazione didattica deve, necessariamente, partire da un’accurata analisi sia del contesto che delle competenze già possedute e da acquisire degli studenti.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FB4B0980-495C-1879-ACAA-04EACB6F85D4}"/>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2543975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1F754724-0BB5-670D-A71E-162B2B0ABC73}"/>
              </a:ext>
            </a:extLst>
          </p:cNvPr>
          <p:cNvSpPr txBox="1"/>
          <p:nvPr/>
        </p:nvSpPr>
        <p:spPr>
          <a:xfrm>
            <a:off x="3048740" y="1130046"/>
            <a:ext cx="6094520" cy="4204356"/>
          </a:xfrm>
          <a:prstGeom prst="rect">
            <a:avLst/>
          </a:prstGeom>
          <a:noFill/>
        </p:spPr>
        <p:txBody>
          <a:bodyPr wrap="square">
            <a:spAutoFit/>
          </a:bodyPr>
          <a:lstStyle/>
          <a:p>
            <a:pPr algn="just">
              <a:lnSpc>
                <a:spcPct val="150000"/>
              </a:lnSpc>
            </a:pPr>
            <a:r>
              <a:rPr lang="it-IT" sz="1800" dirty="0">
                <a:effectLst/>
                <a:latin typeface="Calibri" panose="020F0502020204030204" pitchFamily="34" charset="0"/>
                <a:ea typeface="Calibri" panose="020F0502020204030204" pitchFamily="34" charset="0"/>
              </a:rPr>
              <a:t>La progettazione didattica inclusiva è un processo in continua evoluzione in cui si intersecano dimensioni diverse: contesto, nuove tecnologie, metodi, dotazioni scolastiche, spazi di apprendimento. Essa è strettamente collegata ai cambiamenti culturali e tecnologici come, ad esempio, quelli introdotti, attualmente, dal PNRR missione 4 “istruzione e ricerca”, che ha previsto considerevoli investimenti per la realizzazione di spazi che possano garantire una didattica basata su metodologie innovative in grado di accogliere e dare la possibilità a tutti, nessuno escluso, di apprendere e di socializzare. (…)</a:t>
            </a:r>
          </a:p>
        </p:txBody>
      </p:sp>
      <p:pic>
        <p:nvPicPr>
          <p:cNvPr id="4" name="Immagine 3" descr="C:\Users\benalba\Documents\MELFI\EBOOK DA MASTERIZZARE MELFI\headera.jpg">
            <a:extLst>
              <a:ext uri="{FF2B5EF4-FFF2-40B4-BE49-F238E27FC236}">
                <a16:creationId xmlns="" xmlns:a16="http://schemas.microsoft.com/office/drawing/2014/main" id="{41C3D9BF-62EA-1D75-7CEF-59248B496DD3}"/>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3391252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EF4EC330-DC56-6B71-D4AE-60615930D25E}"/>
              </a:ext>
            </a:extLst>
          </p:cNvPr>
          <p:cNvSpPr txBox="1"/>
          <p:nvPr/>
        </p:nvSpPr>
        <p:spPr>
          <a:xfrm>
            <a:off x="3048740" y="259485"/>
            <a:ext cx="6094520" cy="5963812"/>
          </a:xfrm>
          <a:prstGeom prst="rect">
            <a:avLst/>
          </a:prstGeom>
          <a:noFill/>
        </p:spPr>
        <p:txBody>
          <a:bodyPr wrap="square">
            <a:spAutoFit/>
          </a:bodyPr>
          <a:lstStyle/>
          <a:p>
            <a:pPr indent="180340" algn="just">
              <a:lnSpc>
                <a:spcPct val="150000"/>
              </a:lnSpc>
              <a:spcAft>
                <a:spcPts val="1000"/>
              </a:spcAft>
            </a:pPr>
            <a:endParaRPr lang="it-IT" sz="1800" b="1" dirty="0">
              <a:effectLst/>
              <a:latin typeface="Calibri" panose="020F0502020204030204" pitchFamily="34" charset="0"/>
              <a:ea typeface="Calibri" panose="020F0502020204030204" pitchFamily="34" charset="0"/>
              <a:cs typeface="Calibri" panose="020F0502020204030204" pitchFamily="34" charset="0"/>
            </a:endParaRPr>
          </a:p>
          <a:p>
            <a:pPr indent="180340" algn="just">
              <a:lnSpc>
                <a:spcPct val="150000"/>
              </a:lnSpc>
              <a:spcAft>
                <a:spcPts val="1000"/>
              </a:spcAft>
            </a:pPr>
            <a:r>
              <a:rPr lang="it-IT" sz="1800" b="1" dirty="0">
                <a:effectLst/>
                <a:latin typeface="Calibri" panose="020F0502020204030204" pitchFamily="34" charset="0"/>
                <a:ea typeface="Calibri" panose="020F0502020204030204" pitchFamily="34" charset="0"/>
                <a:cs typeface="Calibri" panose="020F0502020204030204" pitchFamily="34" charset="0"/>
              </a:rPr>
              <a:t>Individualizzazione e Personalizzazione: sinonimi o complementari?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50000"/>
              </a:lnSpc>
              <a:spcAft>
                <a:spcPts val="1000"/>
              </a:spcAft>
            </a:pPr>
            <a:r>
              <a:rPr lang="it-IT" sz="1800" i="1" dirty="0">
                <a:effectLst/>
                <a:latin typeface="Calibri" panose="020F0502020204030204" pitchFamily="34" charset="0"/>
                <a:ea typeface="Calibri" panose="020F0502020204030204" pitchFamily="34" charset="0"/>
                <a:cs typeface="Calibri" panose="020F0502020204030204" pitchFamily="34" charset="0"/>
              </a:rPr>
              <a:t>Felicia Napolitano</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Se la missione della scuola è quella di educare, attraverso l’istruzione, allora è necessario confrontarsi con le modalità con cui gli strumenti culturali contribuiscono alla crescita personale degli studenti. I punti di contatto, di interferenza e talora di “conflitto” generati dagli apprendimenti formali e informali, vanno considerarti sempre più come risorsa e opportunità e non come limite potenziale, al fine di poter raccogliere le nuove sfide multiculturali e delle diversità.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43939FCA-9E33-0080-9269-2C8E24F29909}"/>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2019970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060F9324-7F0A-AB74-9377-522FC51E6AE0}"/>
              </a:ext>
            </a:extLst>
          </p:cNvPr>
          <p:cNvSpPr txBox="1"/>
          <p:nvPr/>
        </p:nvSpPr>
        <p:spPr>
          <a:xfrm>
            <a:off x="3048740" y="424904"/>
            <a:ext cx="6094520" cy="5866350"/>
          </a:xfrm>
          <a:prstGeom prst="rect">
            <a:avLst/>
          </a:prstGeom>
          <a:noFill/>
        </p:spPr>
        <p:txBody>
          <a:bodyPr wrap="square">
            <a:spAutoFit/>
          </a:bodyPr>
          <a:lstStyle/>
          <a:p>
            <a:pPr indent="180340" algn="just">
              <a:lnSpc>
                <a:spcPct val="150000"/>
              </a:lnSpc>
            </a:pPr>
            <a:r>
              <a:rPr lang="it-IT" sz="1800" dirty="0">
                <a:effectLst/>
                <a:latin typeface="Calibri" panose="020F0502020204030204" pitchFamily="34" charset="0"/>
                <a:ea typeface="Calibri" panose="020F0502020204030204" pitchFamily="34" charset="0"/>
                <a:cs typeface="Calibri" panose="020F0502020204030204" pitchFamily="34" charset="0"/>
              </a:rPr>
              <a:t>Il fatto che vi siano differenze tra le persone, legate alla loro cultura o ai “Bisogni Educativi Speciali” comporta l’adozione di un approccio fondato sulla logica della personalizzazione e individualizzazione, allo scopo di promuovere la valorizzazione dei talenti di ciascuno (art. 3 della Costituzione) e il successo formativo.</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50000"/>
              </a:lnSpc>
            </a:pPr>
            <a:r>
              <a:rPr lang="it-IT" sz="1800" dirty="0">
                <a:effectLst/>
                <a:latin typeface="Calibri" panose="020F0502020204030204" pitchFamily="34" charset="0"/>
                <a:ea typeface="Calibri" panose="020F0502020204030204" pitchFamily="34" charset="0"/>
              </a:rPr>
              <a:t>Ogni istituzione scolastica, nella sua autonomia, dispone di strumenti di supporto e di una pianificazione strategica, per la definizione e concretizzazione di curricoli verticali che possano essere percorsi da ciascun studente con modalità diversificate e in relazione alle caratteristiche personali. La Legge n.170/2010 insiste più volte sul tema della didattica individualizzata e personalizzata come strumento di garanzia del diritto allo studio</a:t>
            </a:r>
            <a:r>
              <a:rPr lang="it-IT" dirty="0">
                <a:latin typeface="Calibri" panose="020F0502020204030204" pitchFamily="34" charset="0"/>
                <a:ea typeface="Calibri" panose="020F0502020204030204" pitchFamily="34" charset="0"/>
              </a:rPr>
              <a:t>. (…)</a:t>
            </a:r>
            <a:endParaRPr lang="it-IT" sz="1800" dirty="0">
              <a:effectLst/>
              <a:latin typeface="Calibri" panose="020F0502020204030204" pitchFamily="34" charset="0"/>
              <a:ea typeface="Calibri" panose="020F0502020204030204" pitchFamily="34" charset="0"/>
            </a:endParaRPr>
          </a:p>
        </p:txBody>
      </p:sp>
      <p:pic>
        <p:nvPicPr>
          <p:cNvPr id="4" name="Immagine 3" descr="C:\Users\benalba\Documents\MELFI\EBOOK DA MASTERIZZARE MELFI\headera.jpg">
            <a:extLst>
              <a:ext uri="{FF2B5EF4-FFF2-40B4-BE49-F238E27FC236}">
                <a16:creationId xmlns="" xmlns:a16="http://schemas.microsoft.com/office/drawing/2014/main" id="{5DB9DC04-0920-E948-81A0-140184A2AB5F}"/>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1329035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6BCC5C42-D62B-60B3-7B25-71896DDF1A78}"/>
              </a:ext>
            </a:extLst>
          </p:cNvPr>
          <p:cNvSpPr txBox="1"/>
          <p:nvPr/>
        </p:nvSpPr>
        <p:spPr>
          <a:xfrm>
            <a:off x="3109403" y="220285"/>
            <a:ext cx="6221028" cy="6637715"/>
          </a:xfrm>
          <a:prstGeom prst="rect">
            <a:avLst/>
          </a:prstGeom>
          <a:noFill/>
        </p:spPr>
        <p:txBody>
          <a:bodyPr wrap="square">
            <a:spAutoFit/>
          </a:bodyPr>
          <a:lstStyle/>
          <a:p>
            <a:pPr indent="180340"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L’idea dell’individualizzazione, al livello pedagogico, rappresenta un principio formativo che chiede attenzione alle differenze della persona, nella pluralità delle sue dimensioni: cognitive, affettive e sociali. Motivo per cui si richiede l’adozione di azioni formative concepite in funzione delle caratteristiche dell’alunno. Al livello didattico, l’individualizzazione indica l’adattamento dell’insegnamento alle caratteristiche individuali degli studenti, attraverso concrete e precise metodologie e strategie d’insegnamento. D'altra parte, poiché ogni livello dell'individualizzazione ha potenzialità sue proprie, l'ideale è quello di combinare diversi livelli di intervento individualizzato. L'individualizzazione in senso stretto si riferisce alle strategie didattiche che mirano ad assicurare a tutti gli studenti il raggiungimento delle competenze fondamentali del curricolo, attraverso una diversificazione dei percorsi di insegnamento. </a:t>
            </a:r>
            <a:r>
              <a:rPr lang="it-IT" dirty="0">
                <a:latin typeface="Calibri" panose="020F0502020204030204" pitchFamily="34" charset="0"/>
                <a:ea typeface="Calibri" panose="020F0502020204030204" pitchFamily="34" charset="0"/>
                <a:cs typeface="Calibri" panose="020F0502020204030204" pitchFamily="34" charset="0"/>
              </a:rPr>
              <a:t>(…)</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it-IT" sz="1200" dirty="0">
                <a:effectLst/>
                <a:latin typeface="Calibri" panose="020F0502020204030204" pitchFamily="34" charset="0"/>
                <a:ea typeface="Calibri" panose="020F0502020204030204" pitchFamily="34" charset="0"/>
                <a:cs typeface="Calibri" panose="020F0502020204030204" pitchFamily="34" charset="0"/>
              </a:rPr>
              <a:t>.</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BAB75105-4206-1FE1-0E5A-11913821F36A}"/>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771440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8DCE1883-7816-27F0-AB28-76B038CF4F86}"/>
              </a:ext>
            </a:extLst>
          </p:cNvPr>
          <p:cNvSpPr txBox="1"/>
          <p:nvPr/>
        </p:nvSpPr>
        <p:spPr>
          <a:xfrm>
            <a:off x="2958483" y="347123"/>
            <a:ext cx="6094520" cy="6281848"/>
          </a:xfrm>
          <a:prstGeom prst="rect">
            <a:avLst/>
          </a:prstGeom>
          <a:noFill/>
        </p:spPr>
        <p:txBody>
          <a:bodyPr wrap="square">
            <a:spAutoFit/>
          </a:bodyPr>
          <a:lstStyle/>
          <a:p>
            <a:pPr indent="180340"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L’azione formativa personalizzata è invece orientata a dare a ciascun studente l’opportunità di sviluppare al meglio tutte le sue potenzialità e, quindi, gli obiettivi sono diversi, a seconda delle caratteristiche del soggetto a cui si rivolgono. La personalizzazione rappresenta una strategia didattica volta a valorizzare i talenti dei singoli studenti, in base alle loro potenzialità, senza prevedere obbligatoriamente degli obiettivi comuni da raggiungere. Ebbene, il compito del docente in tal caso è quello di ricercare le potenzialità di ciascuno e le aree di eccellenza, progettando attività personalizzate, al fine di raggiungere il massimo obiettivo possibile. È fondamentale far emergere quelle che sono le risorse più intime di ciascun studente, valorizzando lo stile cognitivo e di apprendimento, e creando un setting didattico capace di potenziare tutti i talenti</a:t>
            </a:r>
            <a:r>
              <a:rPr lang="it-IT" dirty="0">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Immagine 3" descr="C:\Users\benalba\Documents\MELFI\EBOOK DA MASTERIZZARE MELFI\headera.jpg">
            <a:extLst>
              <a:ext uri="{FF2B5EF4-FFF2-40B4-BE49-F238E27FC236}">
                <a16:creationId xmlns="" xmlns:a16="http://schemas.microsoft.com/office/drawing/2014/main" id="{D2FAF9D5-A090-6FD7-D813-DA3628B9541D}"/>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1049739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C2B24C03-F407-8214-CA8D-F34DC584431D}"/>
              </a:ext>
            </a:extLst>
          </p:cNvPr>
          <p:cNvSpPr txBox="1"/>
          <p:nvPr/>
        </p:nvSpPr>
        <p:spPr>
          <a:xfrm>
            <a:off x="3217416" y="1535308"/>
            <a:ext cx="6094520" cy="3787383"/>
          </a:xfrm>
          <a:prstGeom prst="rect">
            <a:avLst/>
          </a:prstGeom>
          <a:noFill/>
        </p:spPr>
        <p:txBody>
          <a:bodyPr wrap="square">
            <a:spAutoFit/>
          </a:bodyPr>
          <a:lstStyle/>
          <a:p>
            <a:pPr algn="just" fontAlgn="base">
              <a:lnSpc>
                <a:spcPct val="150000"/>
              </a:lnSpc>
            </a:pPr>
            <a:r>
              <a:rPr lang="it-IT" sz="1800" b="1" kern="1200" dirty="0">
                <a:solidFill>
                  <a:srgbClr val="000000"/>
                </a:solidFill>
                <a:effectLst/>
                <a:latin typeface="Calibri" panose="020F0502020204030204" pitchFamily="34" charset="0"/>
                <a:ea typeface="Calibri" panose="020F0502020204030204" pitchFamily="34" charset="0"/>
              </a:rPr>
              <a:t>L’efficacia dei metodi partecipativi</a:t>
            </a:r>
            <a:endParaRPr lang="it-IT" sz="1800" dirty="0">
              <a:effectLst/>
              <a:latin typeface="Times New Roman" panose="02020603050405020304" pitchFamily="18" charset="0"/>
              <a:ea typeface="Times New Roman" panose="02020603050405020304" pitchFamily="18" charset="0"/>
            </a:endParaRPr>
          </a:p>
          <a:p>
            <a:pPr algn="just" fontAlgn="base">
              <a:lnSpc>
                <a:spcPct val="150000"/>
              </a:lnSpc>
            </a:pPr>
            <a:r>
              <a:rPr lang="it-IT" sz="1800" i="1" kern="1200" dirty="0">
                <a:solidFill>
                  <a:srgbClr val="000000"/>
                </a:solidFill>
                <a:effectLst/>
                <a:latin typeface="Calibri" panose="020F0502020204030204" pitchFamily="34" charset="0"/>
                <a:ea typeface="Calibri" panose="020F0502020204030204" pitchFamily="34" charset="0"/>
              </a:rPr>
              <a:t>Claudia Mirto</a:t>
            </a:r>
            <a:endParaRPr lang="it-IT" sz="1800" dirty="0">
              <a:effectLst/>
              <a:latin typeface="Times New Roman" panose="02020603050405020304" pitchFamily="18" charset="0"/>
              <a:ea typeface="Times New Roman" panose="02020603050405020304" pitchFamily="18" charset="0"/>
            </a:endParaRPr>
          </a:p>
          <a:p>
            <a:pPr algn="just" fontAlgn="base">
              <a:lnSpc>
                <a:spcPct val="150000"/>
              </a:lnSpc>
            </a:pPr>
            <a:r>
              <a:rPr lang="it-IT" sz="1800" i="1" kern="1200" dirty="0">
                <a:solidFill>
                  <a:srgbClr val="000000"/>
                </a:solidFill>
                <a:effectLst/>
                <a:latin typeface="Calibri" panose="020F0502020204030204" pitchFamily="34" charset="0"/>
                <a:ea typeface="Calibri" panose="020F0502020204030204" pitchFamily="34" charset="0"/>
              </a:rPr>
              <a:t> </a:t>
            </a:r>
            <a:endParaRPr lang="it-IT" sz="1800" dirty="0">
              <a:effectLst/>
              <a:latin typeface="Times New Roman" panose="02020603050405020304" pitchFamily="18" charset="0"/>
              <a:ea typeface="Times New Roman" panose="02020603050405020304" pitchFamily="18" charset="0"/>
            </a:endParaRPr>
          </a:p>
          <a:p>
            <a:pPr algn="just" fontAlgn="base">
              <a:lnSpc>
                <a:spcPct val="150000"/>
              </a:lnSpc>
            </a:pPr>
            <a:r>
              <a:rPr lang="it-IT" sz="1800" kern="1200" dirty="0">
                <a:solidFill>
                  <a:srgbClr val="000000"/>
                </a:solidFill>
                <a:effectLst/>
                <a:latin typeface="Calibri" panose="020F0502020204030204" pitchFamily="34" charset="0"/>
                <a:ea typeface="Calibri" panose="020F0502020204030204" pitchFamily="34" charset="0"/>
              </a:rPr>
              <a:t>Al fine di promuovere i processi di inclusione e attivare costruttive dinamiche di accoglienza, di interazione e di scambio, risulta necessario superare le modalità tradizionali di insegnamento e adottare metodologie didattiche volte a costruire processi inclusivi, sviluppando forme di socializzazione e scambio, collaborazione e supporto reciproco.</a:t>
            </a:r>
            <a:endParaRPr lang="it-IT" sz="1800" dirty="0">
              <a:effectLst/>
              <a:latin typeface="Times New Roman" panose="02020603050405020304" pitchFamily="18" charset="0"/>
              <a:ea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A36FD29E-7008-4558-2E71-121B4C709B42}"/>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1253286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6E577A9B-6118-C169-0E80-6F9B525F950B}"/>
              </a:ext>
            </a:extLst>
          </p:cNvPr>
          <p:cNvSpPr txBox="1"/>
          <p:nvPr/>
        </p:nvSpPr>
        <p:spPr>
          <a:xfrm>
            <a:off x="2982897" y="93073"/>
            <a:ext cx="6498454" cy="6697346"/>
          </a:xfrm>
          <a:prstGeom prst="rect">
            <a:avLst/>
          </a:prstGeom>
          <a:noFill/>
        </p:spPr>
        <p:txBody>
          <a:bodyPr wrap="square">
            <a:spAutoFit/>
          </a:bodyPr>
          <a:lstStyle/>
          <a:p>
            <a:pPr algn="just">
              <a:lnSpc>
                <a:spcPct val="150000"/>
              </a:lnSpc>
            </a:pPr>
            <a:r>
              <a:rPr lang="it-IT" sz="1800" kern="1200" dirty="0">
                <a:solidFill>
                  <a:srgbClr val="000000"/>
                </a:solidFill>
                <a:effectLst/>
                <a:latin typeface="Calibri" panose="020F0502020204030204" pitchFamily="34" charset="0"/>
                <a:ea typeface="Times New Roman" panose="02020603050405020304" pitchFamily="18" charset="0"/>
              </a:rPr>
              <a:t>L’inserimento dei metodi attivi</a:t>
            </a:r>
            <a:r>
              <a:rPr lang="it-IT" sz="1800" b="1" kern="1200" dirty="0">
                <a:solidFill>
                  <a:srgbClr val="000000"/>
                </a:solidFill>
                <a:effectLst/>
                <a:latin typeface="Calibri" panose="020F0502020204030204" pitchFamily="34" charset="0"/>
                <a:ea typeface="Times New Roman" panose="02020603050405020304" pitchFamily="18" charset="0"/>
              </a:rPr>
              <a:t> </a:t>
            </a:r>
            <a:r>
              <a:rPr lang="it-IT" sz="1800" kern="1200" dirty="0">
                <a:solidFill>
                  <a:srgbClr val="000000"/>
                </a:solidFill>
                <a:effectLst/>
                <a:latin typeface="Calibri" panose="020F0502020204030204" pitchFamily="34" charset="0"/>
                <a:ea typeface="Times New Roman" panose="02020603050405020304" pitchFamily="18" charset="0"/>
              </a:rPr>
              <a:t>nella programmazione curriculare del docente</a:t>
            </a:r>
            <a:r>
              <a:rPr lang="it-IT" sz="1800" b="1" kern="1200" dirty="0">
                <a:solidFill>
                  <a:srgbClr val="000000"/>
                </a:solidFill>
                <a:effectLst/>
                <a:latin typeface="Calibri" panose="020F0502020204030204" pitchFamily="34" charset="0"/>
                <a:ea typeface="Times New Roman" panose="02020603050405020304" pitchFamily="18" charset="0"/>
              </a:rPr>
              <a:t> </a:t>
            </a:r>
            <a:r>
              <a:rPr lang="it-IT" sz="1800" kern="1200" dirty="0">
                <a:solidFill>
                  <a:srgbClr val="000000"/>
                </a:solidFill>
                <a:effectLst/>
                <a:latin typeface="Calibri" panose="020F0502020204030204" pitchFamily="34" charset="0"/>
                <a:ea typeface="Times New Roman" panose="02020603050405020304" pitchFamily="18" charset="0"/>
              </a:rPr>
              <a:t>si configura come un positivo contributo innovativo ai processi di insegnamento e apprendimento per tutte le discipline, con particolare riferimento alle attività di costruzione delle competenze degli alunni e di integrazione di coloro che presentano disabilità intellettive. Le metodologie attive si propongono di porre al centro del momento formativo coloro che apprendono, attraverso la loro diretta partecipazione all’azione didattica, ottenendo contemporaneamente un costante feedback rispetto al livello di apprendimento raggiunto. </a:t>
            </a:r>
            <a:r>
              <a:rPr lang="it-IT" sz="1800" kern="1200" dirty="0">
                <a:solidFill>
                  <a:srgbClr val="000000"/>
                </a:solidFill>
                <a:effectLst/>
                <a:latin typeface="Calibri" panose="020F0502020204030204" pitchFamily="34" charset="0"/>
                <a:ea typeface="Arial" panose="020B0604020202020204" pitchFamily="34" charset="0"/>
              </a:rPr>
              <a:t>Le interazioni complesse che si stabiliscono tra insegnamento e apprendimento sono connesse non solo con i fattori legati alla comunicazione del docente, cioè con tutte le variabili relative all'interazione verbale e non verbale che l’insegnante stabilisce con gli alunni, ma anche con gli elementi che più da vicino riguardano la costruzione e l'acquisizione di conoscenze e competenze da parte degli alunni.</a:t>
            </a:r>
            <a:r>
              <a:rPr lang="it-IT" sz="1800" dirty="0">
                <a:solidFill>
                  <a:srgbClr val="D9B247"/>
                </a:solidFill>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a:t>
            </a:r>
            <a:endParaRPr lang="it-IT" dirty="0"/>
          </a:p>
        </p:txBody>
      </p:sp>
      <p:pic>
        <p:nvPicPr>
          <p:cNvPr id="4" name="Immagine 3" descr="C:\Users\benalba\Documents\MELFI\EBOOK DA MASTERIZZARE MELFI\headera.jpg">
            <a:extLst>
              <a:ext uri="{FF2B5EF4-FFF2-40B4-BE49-F238E27FC236}">
                <a16:creationId xmlns="" xmlns:a16="http://schemas.microsoft.com/office/drawing/2014/main" id="{69D79856-EE98-4ECC-56F6-7195B1831AB3}"/>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990467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05FCA69B-BDAC-9595-E41B-EC5798CF7E25}"/>
              </a:ext>
            </a:extLst>
          </p:cNvPr>
          <p:cNvSpPr txBox="1"/>
          <p:nvPr/>
        </p:nvSpPr>
        <p:spPr>
          <a:xfrm>
            <a:off x="3047260" y="1536790"/>
            <a:ext cx="6094520" cy="4204356"/>
          </a:xfrm>
          <a:prstGeom prst="rect">
            <a:avLst/>
          </a:prstGeom>
          <a:noFill/>
        </p:spPr>
        <p:txBody>
          <a:bodyPr wrap="square">
            <a:spAutoFit/>
          </a:bodyPr>
          <a:lstStyle/>
          <a:p>
            <a:pPr algn="just">
              <a:lnSpc>
                <a:spcPct val="150000"/>
              </a:lnSpc>
              <a:spcAft>
                <a:spcPts val="1000"/>
              </a:spcAft>
            </a:pPr>
            <a:r>
              <a:rPr lang="it-IT" sz="1800" dirty="0">
                <a:effectLst/>
                <a:latin typeface="Calibri" panose="020F0502020204030204" pitchFamily="34" charset="0"/>
                <a:ea typeface="Calibri" panose="020F0502020204030204" pitchFamily="34" charset="0"/>
                <a:cs typeface="Calibri" panose="020F0502020204030204" pitchFamily="34" charset="0"/>
              </a:rPr>
              <a:t>Dai caratteristici canali sensoriali della persona e dal suo tipico modo di percepire, elaborare e recuperare le informazioni deriva l’approccio privilegiato all’apprendimento. Lo</a:t>
            </a:r>
            <a:r>
              <a:rPr lang="it-IT" sz="1800" b="1" dirty="0">
                <a:effectLst/>
                <a:latin typeface="Calibri" panose="020F0502020204030204" pitchFamily="34" charset="0"/>
                <a:ea typeface="Calibri" panose="020F0502020204030204" pitchFamily="34" charset="0"/>
                <a:cs typeface="Calibri" panose="020F0502020204030204" pitchFamily="34" charset="0"/>
              </a:rPr>
              <a:t> </a:t>
            </a:r>
            <a:r>
              <a:rPr lang="it-IT" sz="1800" dirty="0">
                <a:effectLst/>
                <a:latin typeface="Calibri" panose="020F0502020204030204" pitchFamily="34" charset="0"/>
                <a:ea typeface="Calibri" panose="020F0502020204030204" pitchFamily="34" charset="0"/>
                <a:cs typeface="Calibri" panose="020F0502020204030204" pitchFamily="34" charset="0"/>
              </a:rPr>
              <a:t>stile di apprendimento</a:t>
            </a:r>
            <a:r>
              <a:rPr lang="it-IT" sz="1800" b="1" dirty="0">
                <a:effectLst/>
                <a:latin typeface="Calibri" panose="020F0502020204030204" pitchFamily="34" charset="0"/>
                <a:ea typeface="Calibri" panose="020F0502020204030204" pitchFamily="34" charset="0"/>
                <a:cs typeface="Calibri" panose="020F0502020204030204" pitchFamily="34" charset="0"/>
              </a:rPr>
              <a:t> </a:t>
            </a:r>
            <a:r>
              <a:rPr lang="it-IT" sz="1800" dirty="0">
                <a:effectLst/>
                <a:latin typeface="Calibri" panose="020F0502020204030204" pitchFamily="34" charset="0"/>
                <a:ea typeface="Calibri" panose="020F0502020204030204" pitchFamily="34" charset="0"/>
                <a:cs typeface="Calibri" panose="020F0502020204030204" pitchFamily="34" charset="0"/>
              </a:rPr>
              <a:t>è, dunque, la principale modalità con cui ogni individuo acquisisce conoscenze e informazioni. </a:t>
            </a:r>
            <a:r>
              <a:rPr lang="it-IT" sz="18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Conseguentemente, per promuovere apprendimenti efficaci, l’insegnante deve esplorare i diversi stili di apprendimento e cognitivi degli alunni, ossia le modalità individuali e soggettive con cui acquisiscono, elaborano e recuperano le informazioni.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descr="C:\Users\benalba\Documents\MELFI\EBOOK DA MASTERIZZARE MELFI\headera.jpg">
            <a:extLst>
              <a:ext uri="{FF2B5EF4-FFF2-40B4-BE49-F238E27FC236}">
                <a16:creationId xmlns="" xmlns:a16="http://schemas.microsoft.com/office/drawing/2014/main" id="{420BD7C6-D922-E688-3019-33B5434F13B1}"/>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586630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A610D8E5-3DD1-2CAB-E69E-72F85D2142D9}"/>
              </a:ext>
            </a:extLst>
          </p:cNvPr>
          <p:cNvSpPr txBox="1"/>
          <p:nvPr/>
        </p:nvSpPr>
        <p:spPr>
          <a:xfrm>
            <a:off x="3048740" y="1881106"/>
            <a:ext cx="6094520" cy="4332596"/>
          </a:xfrm>
          <a:prstGeom prst="rect">
            <a:avLst/>
          </a:prstGeom>
          <a:noFill/>
        </p:spPr>
        <p:txBody>
          <a:bodyPr wrap="square">
            <a:spAutoFit/>
          </a:bodyPr>
          <a:lstStyle/>
          <a:p>
            <a:pPr algn="just">
              <a:lnSpc>
                <a:spcPct val="150000"/>
              </a:lnSpc>
            </a:pPr>
            <a:r>
              <a:rPr lang="it-IT" sz="1800" kern="1200" dirty="0">
                <a:effectLst/>
                <a:latin typeface="Calibri" panose="020F0502020204030204" pitchFamily="34" charset="0"/>
                <a:ea typeface="Times New Roman" panose="02020603050405020304" pitchFamily="18" charset="0"/>
                <a:cs typeface="Calibri" panose="020F0502020204030204" pitchFamily="34" charset="0"/>
              </a:rPr>
              <a:t>Per concludere, è opportuno sottolineare, che </a:t>
            </a:r>
            <a:r>
              <a:rPr lang="it-IT" sz="1800" dirty="0">
                <a:effectLst/>
                <a:latin typeface="Calibri" panose="020F0502020204030204" pitchFamily="34" charset="0"/>
                <a:ea typeface="Calibri" panose="020F0502020204030204" pitchFamily="34" charset="0"/>
                <a:cs typeface="Calibri" panose="020F0502020204030204" pitchFamily="34" charset="0"/>
              </a:rPr>
              <a:t>è sempre bene prediligere metodologie di tipo attivo, </a:t>
            </a:r>
            <a:r>
              <a:rPr lang="it-IT" sz="1800" dirty="0" err="1">
                <a:effectLst/>
                <a:latin typeface="Calibri" panose="020F0502020204030204" pitchFamily="34" charset="0"/>
                <a:ea typeface="Calibri" panose="020F0502020204030204" pitchFamily="34" charset="0"/>
                <a:cs typeface="Calibri" panose="020F0502020204030204" pitchFamily="34" charset="0"/>
              </a:rPr>
              <a:t>motivazionalmente</a:t>
            </a:r>
            <a:r>
              <a:rPr lang="it-IT" sz="1800" dirty="0">
                <a:effectLst/>
                <a:latin typeface="Calibri" panose="020F0502020204030204" pitchFamily="34" charset="0"/>
                <a:ea typeface="Calibri" panose="020F0502020204030204" pitchFamily="34" charset="0"/>
                <a:cs typeface="Calibri" panose="020F0502020204030204" pitchFamily="34" charset="0"/>
              </a:rPr>
              <a:t> ancorate alle basi emotive e relazionali di ciascun alunno, favorendo e sviluppando l’ascolto, l’operatività, accompagnati da momenti di condivisione e confronto sulle esperienze realizzate e che l’adozione di strumenti di autovalutazione ed autoanalisi</a:t>
            </a:r>
            <a:r>
              <a:rPr lang="it-IT" sz="1800" kern="1200" dirty="0">
                <a:solidFill>
                  <a:srgbClr val="262626"/>
                </a:solidFill>
                <a:effectLst/>
                <a:latin typeface="Calibri" panose="020F0502020204030204" pitchFamily="34" charset="0"/>
                <a:ea typeface="Times New Roman" panose="02020603050405020304" pitchFamily="18" charset="0"/>
                <a:cs typeface="Calibri" panose="020F0502020204030204" pitchFamily="34" charset="0"/>
              </a:rPr>
              <a:t>, </a:t>
            </a:r>
            <a:r>
              <a:rPr lang="it-IT" sz="1800" dirty="0">
                <a:effectLst/>
                <a:latin typeface="Calibri" panose="020F0502020204030204" pitchFamily="34" charset="0"/>
                <a:ea typeface="Calibri" panose="020F0502020204030204" pitchFamily="34" charset="0"/>
                <a:cs typeface="Calibri" panose="020F0502020204030204" pitchFamily="34" charset="0"/>
              </a:rPr>
              <a:t>capaci di promuovere processi di autoriflessione, restituisce informazioni utili sull’efficacia metodologica e sui processi di miglioramento realizzati dalla scuola.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it-IT" dirty="0"/>
          </a:p>
        </p:txBody>
      </p:sp>
      <p:pic>
        <p:nvPicPr>
          <p:cNvPr id="4" name="Immagine 3" descr="C:\Users\benalba\Documents\MELFI\EBOOK DA MASTERIZZARE MELFI\headera.jpg">
            <a:extLst>
              <a:ext uri="{FF2B5EF4-FFF2-40B4-BE49-F238E27FC236}">
                <a16:creationId xmlns="" xmlns:a16="http://schemas.microsoft.com/office/drawing/2014/main" id="{D2E01CBD-F50D-825D-6CAE-7D1B7A3205AA}"/>
              </a:ext>
            </a:extLst>
          </p:cNvPr>
          <p:cNvPicPr/>
          <p:nvPr/>
        </p:nvPicPr>
        <p:blipFill>
          <a:blip r:embed="rId2" cstate="print"/>
          <a:srcRect/>
          <a:stretch>
            <a:fillRect/>
          </a:stretch>
        </p:blipFill>
        <p:spPr bwMode="auto">
          <a:xfrm>
            <a:off x="10886769" y="5644903"/>
            <a:ext cx="942306" cy="736109"/>
          </a:xfrm>
          <a:prstGeom prst="rect">
            <a:avLst/>
          </a:prstGeom>
          <a:noFill/>
          <a:ln w="9525">
            <a:noFill/>
            <a:miter lim="800000"/>
            <a:headEnd/>
            <a:tailEnd/>
          </a:ln>
        </p:spPr>
      </p:pic>
    </p:spTree>
    <p:extLst>
      <p:ext uri="{BB962C8B-B14F-4D97-AF65-F5344CB8AC3E}">
        <p14:creationId xmlns="" xmlns:p14="http://schemas.microsoft.com/office/powerpoint/2010/main" val="266676121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1747</Words>
  <Application>Microsoft Office PowerPoint</Application>
  <PresentationFormat>Personalizzato</PresentationFormat>
  <Paragraphs>67</Paragraphs>
  <Slides>23</Slides>
  <Notes>0</Notes>
  <HiddenSlides>0</HiddenSlides>
  <MMClips>0</MMClips>
  <ScaleCrop>false</ScaleCrop>
  <HeadingPairs>
    <vt:vector size="4" baseType="variant">
      <vt:variant>
        <vt:lpstr>Tema</vt:lpstr>
      </vt:variant>
      <vt:variant>
        <vt:i4>1</vt:i4>
      </vt:variant>
      <vt:variant>
        <vt:lpstr>Titoli diapositive</vt:lpstr>
      </vt:variant>
      <vt:variant>
        <vt:i4>23</vt:i4>
      </vt:variant>
    </vt:vector>
  </HeadingPairs>
  <TitlesOfParts>
    <vt:vector size="24" baseType="lpstr">
      <vt:lpstr>Tema di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Di Nocera Annamaria</dc:creator>
  <cp:lastModifiedBy>718264</cp:lastModifiedBy>
  <cp:revision>4</cp:revision>
  <dcterms:created xsi:type="dcterms:W3CDTF">2023-05-28T14:40:04Z</dcterms:created>
  <dcterms:modified xsi:type="dcterms:W3CDTF">2023-05-31T16:50:09Z</dcterms:modified>
</cp:coreProperties>
</file>