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Titol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it-IT" smtClean="0"/>
              <a:t>Fare clic per modificare lo stile del titolo</a:t>
            </a:r>
            <a:endParaRPr kumimoji="0" lang="en-US"/>
          </a:p>
        </p:txBody>
      </p:sp>
      <p:cxnSp>
        <p:nvCxnSpPr>
          <p:cNvPr id="8" name="Connettore 1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Segnaposto data 14"/>
          <p:cNvSpPr>
            <a:spLocks noGrp="1"/>
          </p:cNvSpPr>
          <p:nvPr>
            <p:ph type="dt" sz="half" idx="10"/>
          </p:nvPr>
        </p:nvSpPr>
        <p:spPr/>
        <p:txBody>
          <a:bodyPr/>
          <a:lstStyle/>
          <a:p>
            <a:fld id="{5CBB992F-7BB3-4731-901F-CA2B32B1360F}" type="datetimeFigureOut">
              <a:rPr lang="it-IT" smtClean="0"/>
              <a:t>16/06/2021</a:t>
            </a:fld>
            <a:endParaRPr lang="it-IT"/>
          </a:p>
        </p:txBody>
      </p:sp>
      <p:sp>
        <p:nvSpPr>
          <p:cNvPr id="16" name="Segnaposto numero diapositiva 15"/>
          <p:cNvSpPr>
            <a:spLocks noGrp="1"/>
          </p:cNvSpPr>
          <p:nvPr>
            <p:ph type="sldNum" sz="quarter" idx="11"/>
          </p:nvPr>
        </p:nvSpPr>
        <p:spPr/>
        <p:txBody>
          <a:bodyPr/>
          <a:lstStyle/>
          <a:p>
            <a:fld id="{271BCB1E-841E-4EBE-97DC-F69B40F665B8}" type="slidenum">
              <a:rPr lang="it-IT" smtClean="0"/>
              <a:t>‹N›</a:t>
            </a:fld>
            <a:endParaRPr lang="it-IT"/>
          </a:p>
        </p:txBody>
      </p:sp>
      <p:sp>
        <p:nvSpPr>
          <p:cNvPr id="17" name="Segnaposto piè di pagina 16"/>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4" name="Segnaposto data 13"/>
          <p:cNvSpPr>
            <a:spLocks noGrp="1"/>
          </p:cNvSpPr>
          <p:nvPr>
            <p:ph type="dt" sz="half" idx="14"/>
          </p:nvPr>
        </p:nvSpPr>
        <p:spPr/>
        <p:txBody>
          <a:bodyPr/>
          <a:lstStyle/>
          <a:p>
            <a:fld id="{5CBB992F-7BB3-4731-901F-CA2B32B1360F}" type="datetimeFigureOut">
              <a:rPr lang="it-IT" smtClean="0"/>
              <a:t>16/06/2021</a:t>
            </a:fld>
            <a:endParaRPr lang="it-IT"/>
          </a:p>
        </p:txBody>
      </p:sp>
      <p:sp>
        <p:nvSpPr>
          <p:cNvPr id="15" name="Segnaposto numero diapositiva 14"/>
          <p:cNvSpPr>
            <a:spLocks noGrp="1"/>
          </p:cNvSpPr>
          <p:nvPr>
            <p:ph type="sldNum" sz="quarter" idx="15"/>
          </p:nvPr>
        </p:nvSpPr>
        <p:spPr/>
        <p:txBody>
          <a:bodyPr/>
          <a:lstStyle>
            <a:lvl1pPr algn="ctr">
              <a:defRPr/>
            </a:lvl1pPr>
          </a:lstStyle>
          <a:p>
            <a:fld id="{271BCB1E-841E-4EBE-97DC-F69B40F665B8}" type="slidenum">
              <a:rPr lang="it-IT" smtClean="0"/>
              <a:t>‹N›</a:t>
            </a:fld>
            <a:endParaRPr lang="it-IT"/>
          </a:p>
        </p:txBody>
      </p:sp>
      <p:sp>
        <p:nvSpPr>
          <p:cNvPr id="16" name="Segnaposto piè di pagina 15"/>
          <p:cNvSpPr>
            <a:spLocks noGrp="1"/>
          </p:cNvSpPr>
          <p:nvPr>
            <p:ph type="ftr" sz="quarter" idx="16"/>
          </p:nvPr>
        </p:nvSpPr>
        <p:spPr/>
        <p:txBody>
          <a:bodyPr/>
          <a:lstStyle/>
          <a:p>
            <a:endParaRPr lang="it-IT"/>
          </a:p>
        </p:txBody>
      </p:sp>
      <p:sp>
        <p:nvSpPr>
          <p:cNvPr id="17" name="Titolo 16"/>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fld id="{5CBB992F-7BB3-4731-901F-CA2B32B1360F}" type="datetimeFigureOut">
              <a:rPr lang="it-IT" smtClean="0"/>
              <a:t>16/06/2021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71BCB1E-841E-4EBE-97DC-F69B40F665B8}" type="slidenum">
              <a:rPr lang="it-IT" smtClean="0"/>
              <a:t>‹N›</a:t>
            </a:fld>
            <a:endParaRPr lang="it-IT"/>
          </a:p>
        </p:txBody>
      </p: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cxnSp>
        <p:nvCxnSpPr>
          <p:cNvPr id="7" name="Connettore 1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Segnaposto data 4"/>
          <p:cNvSpPr>
            <a:spLocks noGrp="1"/>
          </p:cNvSpPr>
          <p:nvPr>
            <p:ph type="dt" sz="half" idx="10"/>
          </p:nvPr>
        </p:nvSpPr>
        <p:spPr/>
        <p:txBody>
          <a:bodyPr/>
          <a:lstStyle/>
          <a:p>
            <a:fld id="{5CBB992F-7BB3-4731-901F-CA2B32B1360F}" type="datetimeFigureOut">
              <a:rPr lang="it-IT" smtClean="0"/>
              <a:t>16/06/2021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71BCB1E-841E-4EBE-97DC-F69B40F665B8}" type="slidenum">
              <a:rPr lang="it-IT" smtClean="0"/>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11" name="Segnaposto contenuto 10"/>
          <p:cNvSpPr>
            <a:spLocks noGrp="1"/>
          </p:cNvSpPr>
          <p:nvPr>
            <p:ph sz="half" idx="1"/>
          </p:nvPr>
        </p:nvSpPr>
        <p:spPr>
          <a:xfrm>
            <a:off x="457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fld id="{271BCB1E-841E-4EBE-97DC-F69B40F665B8}" type="slidenum">
              <a:rPr lang="it-IT" smtClean="0"/>
              <a:t>‹N›</a:t>
            </a:fld>
            <a:endParaRPr lang="it-IT"/>
          </a:p>
        </p:txBody>
      </p:sp>
      <p:sp>
        <p:nvSpPr>
          <p:cNvPr id="8" name="Segnaposto piè di pagina 7"/>
          <p:cNvSpPr>
            <a:spLocks noGrp="1"/>
          </p:cNvSpPr>
          <p:nvPr>
            <p:ph type="ftr" sz="quarter" idx="11"/>
          </p:nvPr>
        </p:nvSpPr>
        <p:spPr/>
        <p:txBody>
          <a:bodyPr/>
          <a:lstStyle/>
          <a:p>
            <a:endParaRPr lang="it-IT"/>
          </a:p>
        </p:txBody>
      </p:sp>
      <p:sp>
        <p:nvSpPr>
          <p:cNvPr id="7" name="Segnaposto data 6"/>
          <p:cNvSpPr>
            <a:spLocks noGrp="1"/>
          </p:cNvSpPr>
          <p:nvPr>
            <p:ph type="dt" sz="half" idx="10"/>
          </p:nvPr>
        </p:nvSpPr>
        <p:spPr/>
        <p:txBody>
          <a:bodyPr/>
          <a:lstStyle/>
          <a:p>
            <a:fld id="{5CBB992F-7BB3-4731-901F-CA2B32B1360F}" type="datetimeFigureOut">
              <a:rPr lang="it-IT" smtClean="0"/>
              <a:t>16/06/2021</a:t>
            </a:fld>
            <a:endParaRPr lang="it-IT"/>
          </a:p>
        </p:txBody>
      </p: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4" name="Segnaposto contenuto 33"/>
          <p:cNvSpPr>
            <a:spLocks noGrp="1"/>
          </p:cNvSpPr>
          <p:nvPr>
            <p:ph sz="quarter" idx="4"/>
          </p:nvPr>
        </p:nvSpPr>
        <p:spPr>
          <a:xfrm>
            <a:off x="4649788"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 name="Titolo 1"/>
          <p:cNvSpPr>
            <a:spLocks noGrp="1"/>
          </p:cNvSpPr>
          <p:nvPr>
            <p:ph type="title"/>
          </p:nvPr>
        </p:nvSpPr>
        <p:spPr>
          <a:xfrm>
            <a:off x="457200" y="155448"/>
            <a:ext cx="8229600" cy="1143000"/>
          </a:xfrm>
        </p:spPr>
        <p:txBody>
          <a:bodyPr anchor="b" anchorCtr="0"/>
          <a:lstStyle>
            <a:lvl1pPr>
              <a:defRPr/>
            </a:lvl1pPr>
          </a:lstStyle>
          <a:p>
            <a:r>
              <a:rPr kumimoji="0" lang="it-IT" smtClean="0"/>
              <a:t>Fare clic per modificare lo stile del titolo</a:t>
            </a:r>
            <a:endParaRPr kumimoji="0"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cxnSp>
        <p:nvCxnSpPr>
          <p:cNvPr id="10" name="Connettore 1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5CBB992F-7BB3-4731-901F-CA2B32B1360F}" type="datetimeFigureOut">
              <a:rPr lang="it-IT" smtClean="0"/>
              <a:t>16/06/2021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71BCB1E-841E-4EBE-97DC-F69B40F665B8}" type="slidenum">
              <a:rPr lang="it-IT" smtClean="0"/>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CBB992F-7BB3-4731-901F-CA2B32B1360F}" type="datetimeFigureOut">
              <a:rPr lang="it-IT" smtClean="0"/>
              <a:t>16/06/2021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71BCB1E-841E-4EBE-97DC-F69B40F665B8}"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 name="Segnaposto testo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8" name="Segnaposto data 7"/>
          <p:cNvSpPr>
            <a:spLocks noGrp="1"/>
          </p:cNvSpPr>
          <p:nvPr>
            <p:ph type="dt" sz="half" idx="14"/>
          </p:nvPr>
        </p:nvSpPr>
        <p:spPr/>
        <p:txBody>
          <a:bodyPr/>
          <a:lstStyle/>
          <a:p>
            <a:fld id="{5CBB992F-7BB3-4731-901F-CA2B32B1360F}" type="datetimeFigureOut">
              <a:rPr lang="it-IT" smtClean="0"/>
              <a:t>16/06/2021</a:t>
            </a:fld>
            <a:endParaRPr lang="it-IT"/>
          </a:p>
        </p:txBody>
      </p:sp>
      <p:sp>
        <p:nvSpPr>
          <p:cNvPr id="9" name="Segnaposto numero diapositiva 8"/>
          <p:cNvSpPr>
            <a:spLocks noGrp="1"/>
          </p:cNvSpPr>
          <p:nvPr>
            <p:ph type="sldNum" sz="quarter" idx="15"/>
          </p:nvPr>
        </p:nvSpPr>
        <p:spPr/>
        <p:txBody>
          <a:bodyPr/>
          <a:lstStyle/>
          <a:p>
            <a:fld id="{271BCB1E-841E-4EBE-97DC-F69B40F665B8}" type="slidenum">
              <a:rPr lang="it-IT" smtClean="0"/>
              <a:t>‹N›</a:t>
            </a:fld>
            <a:endParaRPr lang="it-IT"/>
          </a:p>
        </p:txBody>
      </p:sp>
      <p:sp>
        <p:nvSpPr>
          <p:cNvPr id="10" name="Segnaposto piè di pagina 9"/>
          <p:cNvSpPr>
            <a:spLocks noGrp="1"/>
          </p:cNvSpPr>
          <p:nvPr>
            <p:ph type="ftr" sz="quarter" idx="16"/>
          </p:nvPr>
        </p:nvSpPr>
        <p:spPr/>
        <p:txBody>
          <a:bodyPr/>
          <a:lstStyle/>
          <a:p>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it-IT" smtClean="0"/>
              <a:t>Fare clic sull'icona per inserire un'immagine</a:t>
            </a:r>
            <a:endParaRPr kumimoji="0" lang="en-US"/>
          </a:p>
        </p:txBody>
      </p:sp>
      <p:sp>
        <p:nvSpPr>
          <p:cNvPr id="4" name="Segnaposto testo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8" name="Segnaposto data 7"/>
          <p:cNvSpPr>
            <a:spLocks noGrp="1"/>
          </p:cNvSpPr>
          <p:nvPr>
            <p:ph type="dt" sz="half" idx="10"/>
          </p:nvPr>
        </p:nvSpPr>
        <p:spPr/>
        <p:txBody>
          <a:bodyPr/>
          <a:lstStyle/>
          <a:p>
            <a:fld id="{5CBB992F-7BB3-4731-901F-CA2B32B1360F}" type="datetimeFigureOut">
              <a:rPr lang="it-IT" smtClean="0"/>
              <a:t>16/06/2021</a:t>
            </a:fld>
            <a:endParaRPr lang="it-IT"/>
          </a:p>
        </p:txBody>
      </p:sp>
      <p:sp>
        <p:nvSpPr>
          <p:cNvPr id="9" name="Segnaposto numero diapositiva 8"/>
          <p:cNvSpPr>
            <a:spLocks noGrp="1"/>
          </p:cNvSpPr>
          <p:nvPr>
            <p:ph type="sldNum" sz="quarter" idx="11"/>
          </p:nvPr>
        </p:nvSpPr>
        <p:spPr/>
        <p:txBody>
          <a:bodyPr/>
          <a:lstStyle/>
          <a:p>
            <a:fld id="{271BCB1E-841E-4EBE-97DC-F69B40F665B8}" type="slidenum">
              <a:rPr lang="it-IT" smtClean="0"/>
              <a:t>‹N›</a:t>
            </a:fld>
            <a:endParaRPr lang="it-IT"/>
          </a:p>
        </p:txBody>
      </p:sp>
      <p:sp>
        <p:nvSpPr>
          <p:cNvPr id="10" name="Segnaposto piè di pagina 9"/>
          <p:cNvSpPr>
            <a:spLocks noGrp="1"/>
          </p:cNvSpPr>
          <p:nvPr>
            <p:ph type="ftr" sz="quarter" idx="12"/>
          </p:nvPr>
        </p:nvSpPr>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5CBB992F-7BB3-4731-901F-CA2B32B1360F}" type="datetimeFigureOut">
              <a:rPr lang="it-IT" smtClean="0"/>
              <a:t>16/06/2021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71BCB1E-841E-4EBE-97DC-F69B40F665B8}"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5CBB992F-7BB3-4731-901F-CA2B32B1360F}" type="datetimeFigureOut">
              <a:rPr lang="it-IT" smtClean="0"/>
              <a:t>16/06/2021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71BCB1E-841E-4EBE-97DC-F69B40F665B8}"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Segnaposto testo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4" name="Segnaposto data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CBB992F-7BB3-4731-901F-CA2B32B1360F}" type="datetimeFigureOut">
              <a:rPr lang="it-IT" smtClean="0"/>
              <a:t>16/06/2021</a:t>
            </a:fld>
            <a:endParaRPr lang="it-IT"/>
          </a:p>
        </p:txBody>
      </p:sp>
      <p:sp>
        <p:nvSpPr>
          <p:cNvPr id="10" name="Segnaposto piè di pagina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22" name="Segnaposto numero diapositiva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271BCB1E-841E-4EBE-97DC-F69B40F665B8}" type="slidenum">
              <a:rPr lang="it-IT" smtClean="0"/>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it-IT" smtClean="0"/>
              <a:t>Fare clic per modificare lo stile del titolo</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827584" y="548680"/>
            <a:ext cx="7992888" cy="6048672"/>
          </a:xfrm>
        </p:spPr>
        <p:txBody>
          <a:bodyPr>
            <a:normAutofit fontScale="25000" lnSpcReduction="20000"/>
          </a:bodyPr>
          <a:lstStyle/>
          <a:p>
            <a:pPr algn="r"/>
            <a:r>
              <a:rPr lang="it-IT" sz="4000" b="1" i="1" dirty="0">
                <a:solidFill>
                  <a:schemeClr val="tx1"/>
                </a:solidFill>
              </a:rPr>
              <a:t>Maria Di Benedetto</a:t>
            </a:r>
            <a:endParaRPr lang="it-IT" sz="4000" b="1" dirty="0">
              <a:solidFill>
                <a:schemeClr val="tx1"/>
              </a:solidFill>
            </a:endParaRPr>
          </a:p>
          <a:p>
            <a:pPr algn="r"/>
            <a:r>
              <a:rPr lang="it-IT" sz="4000" dirty="0"/>
              <a:t>Docente Liceo Scientifico Tito Lucrezio Caro, Napoli</a:t>
            </a:r>
          </a:p>
          <a:p>
            <a:pPr algn="r"/>
            <a:r>
              <a:rPr lang="it-IT" sz="4000" b="1" i="1" dirty="0">
                <a:solidFill>
                  <a:schemeClr val="tx1"/>
                </a:solidFill>
              </a:rPr>
              <a:t>Tiziana Manzo</a:t>
            </a:r>
            <a:endParaRPr lang="it-IT" sz="4000" dirty="0">
              <a:solidFill>
                <a:schemeClr val="tx1"/>
              </a:solidFill>
            </a:endParaRPr>
          </a:p>
          <a:p>
            <a:pPr algn="r"/>
            <a:r>
              <a:rPr lang="it-IT" sz="4000" dirty="0"/>
              <a:t>Docente IC 51 </a:t>
            </a:r>
            <a:r>
              <a:rPr lang="it-IT" sz="4000" dirty="0" err="1"/>
              <a:t>Oriani-Guarino</a:t>
            </a:r>
            <a:r>
              <a:rPr lang="it-IT" sz="4000" dirty="0"/>
              <a:t>, Napoli</a:t>
            </a:r>
          </a:p>
          <a:p>
            <a:pPr algn="r"/>
            <a:r>
              <a:rPr lang="it-IT" sz="4000" b="1" i="1" dirty="0">
                <a:solidFill>
                  <a:schemeClr val="tx1"/>
                </a:solidFill>
              </a:rPr>
              <a:t>Maria Antonia Vesce</a:t>
            </a:r>
            <a:endParaRPr lang="it-IT" sz="4000" dirty="0">
              <a:solidFill>
                <a:schemeClr val="tx1"/>
              </a:solidFill>
            </a:endParaRPr>
          </a:p>
          <a:p>
            <a:pPr algn="r"/>
            <a:r>
              <a:rPr lang="it-IT" sz="4000" dirty="0"/>
              <a:t>Docente Convitto Nazionale Pietro Colletta, Avellino</a:t>
            </a:r>
          </a:p>
          <a:p>
            <a:pPr algn="r"/>
            <a:r>
              <a:rPr lang="it-IT" dirty="0"/>
              <a:t> </a:t>
            </a:r>
          </a:p>
          <a:p>
            <a:pPr algn="r"/>
            <a:r>
              <a:rPr lang="it-IT" b="1" dirty="0"/>
              <a:t> </a:t>
            </a:r>
            <a:endParaRPr lang="it-IT" dirty="0"/>
          </a:p>
          <a:p>
            <a:r>
              <a:rPr lang="it-IT" b="1" dirty="0"/>
              <a:t> </a:t>
            </a:r>
            <a:endParaRPr lang="it-IT" dirty="0"/>
          </a:p>
          <a:p>
            <a:r>
              <a:rPr lang="it-IT" sz="5500" b="1" dirty="0">
                <a:solidFill>
                  <a:schemeClr val="tx1"/>
                </a:solidFill>
              </a:rPr>
              <a:t> </a:t>
            </a:r>
            <a:endParaRPr lang="it-IT" sz="5500" dirty="0">
              <a:solidFill>
                <a:schemeClr val="tx1"/>
              </a:solidFill>
            </a:endParaRPr>
          </a:p>
          <a:p>
            <a:r>
              <a:rPr lang="it-IT" sz="7200" b="1" cap="all" dirty="0">
                <a:solidFill>
                  <a:schemeClr val="tx1"/>
                </a:solidFill>
              </a:rPr>
              <a:t>un percorso di didattica digitale integrata </a:t>
            </a:r>
            <a:endParaRPr lang="it-IT" sz="7200" dirty="0">
              <a:solidFill>
                <a:schemeClr val="tx1"/>
              </a:solidFill>
            </a:endParaRPr>
          </a:p>
          <a:p>
            <a:r>
              <a:rPr lang="it-IT" sz="7200" b="1" cap="all" dirty="0">
                <a:solidFill>
                  <a:schemeClr val="tx1"/>
                </a:solidFill>
              </a:rPr>
              <a:t>tra metodologia </a:t>
            </a:r>
            <a:r>
              <a:rPr lang="it-IT" sz="7200" b="1" cap="all" dirty="0" err="1">
                <a:solidFill>
                  <a:schemeClr val="tx1"/>
                </a:solidFill>
              </a:rPr>
              <a:t>ibl</a:t>
            </a:r>
            <a:r>
              <a:rPr lang="it-IT" sz="7200" b="1" cap="all" dirty="0">
                <a:solidFill>
                  <a:schemeClr val="tx1"/>
                </a:solidFill>
              </a:rPr>
              <a:t> </a:t>
            </a:r>
            <a:r>
              <a:rPr lang="it-IT" sz="7200" b="1" cap="all" dirty="0" smtClean="0">
                <a:solidFill>
                  <a:schemeClr val="tx1"/>
                </a:solidFill>
              </a:rPr>
              <a:t>e </a:t>
            </a:r>
            <a:r>
              <a:rPr lang="it-IT" sz="7200" b="1" cap="all" dirty="0" err="1">
                <a:solidFill>
                  <a:schemeClr val="tx1"/>
                </a:solidFill>
              </a:rPr>
              <a:t>Virtual</a:t>
            </a:r>
            <a:r>
              <a:rPr lang="it-IT" sz="7200" b="1" cap="all" dirty="0">
                <a:solidFill>
                  <a:schemeClr val="tx1"/>
                </a:solidFill>
              </a:rPr>
              <a:t> </a:t>
            </a:r>
            <a:r>
              <a:rPr lang="it-IT" sz="7200" b="1" cap="all" dirty="0" err="1">
                <a:solidFill>
                  <a:schemeClr val="tx1"/>
                </a:solidFill>
              </a:rPr>
              <a:t>Lab</a:t>
            </a:r>
            <a:r>
              <a:rPr lang="it-IT" sz="7200" b="1" cap="all" dirty="0">
                <a:solidFill>
                  <a:schemeClr val="tx1"/>
                </a:solidFill>
              </a:rPr>
              <a:t> </a:t>
            </a:r>
            <a:r>
              <a:rPr lang="it-IT" sz="7200" b="1" cap="all" dirty="0" err="1">
                <a:solidFill>
                  <a:schemeClr val="tx1"/>
                </a:solidFill>
              </a:rPr>
              <a:t>Simulations</a:t>
            </a:r>
            <a:endParaRPr lang="it-IT" sz="7200" dirty="0">
              <a:solidFill>
                <a:schemeClr val="tx1"/>
              </a:solidFill>
            </a:endParaRPr>
          </a:p>
          <a:p>
            <a:r>
              <a:rPr lang="it-IT" sz="7200" b="1" dirty="0"/>
              <a:t> </a:t>
            </a:r>
            <a:endParaRPr lang="it-IT" sz="7200" dirty="0"/>
          </a:p>
          <a:p>
            <a:r>
              <a:rPr lang="it-IT" b="1" dirty="0"/>
              <a:t> </a:t>
            </a:r>
            <a:endParaRPr lang="it-IT" dirty="0"/>
          </a:p>
          <a:p>
            <a:r>
              <a:rPr lang="it-IT" b="1" dirty="0"/>
              <a:t> </a:t>
            </a:r>
            <a:endParaRPr lang="it-IT" dirty="0"/>
          </a:p>
          <a:p>
            <a:r>
              <a:rPr lang="it-IT" sz="5600" b="1" i="1" cap="all" dirty="0"/>
              <a:t>QUADERNI PER </a:t>
            </a:r>
            <a:r>
              <a:rPr lang="it-IT" sz="5600" b="1" i="1" cap="all" dirty="0" smtClean="0"/>
              <a:t>L´INNOVAZIONE</a:t>
            </a:r>
            <a:r>
              <a:rPr lang="it-IT" sz="5600" b="1" dirty="0" smtClean="0"/>
              <a:t> </a:t>
            </a:r>
            <a:r>
              <a:rPr lang="it-IT" sz="5600" b="1" i="1" cap="all" dirty="0" err="1" smtClean="0"/>
              <a:t>Didattico-METODOLOGICA</a:t>
            </a:r>
            <a:endParaRPr lang="it-IT" sz="5600" b="1" dirty="0"/>
          </a:p>
          <a:p>
            <a:r>
              <a:rPr lang="it-IT" sz="5600" b="1" dirty="0"/>
              <a:t> </a:t>
            </a:r>
          </a:p>
          <a:p>
            <a:r>
              <a:rPr lang="it-IT" sz="4300" b="1" dirty="0"/>
              <a:t> </a:t>
            </a:r>
            <a:endParaRPr lang="it-IT" sz="4300" dirty="0"/>
          </a:p>
          <a:p>
            <a:r>
              <a:rPr lang="it-IT" b="1" dirty="0"/>
              <a:t> </a:t>
            </a:r>
            <a:endParaRPr lang="it-IT" dirty="0"/>
          </a:p>
          <a:p>
            <a:r>
              <a:rPr lang="it-IT" b="1" dirty="0"/>
              <a:t> </a:t>
            </a:r>
            <a:endParaRPr lang="it-IT" dirty="0"/>
          </a:p>
          <a:p>
            <a:pPr algn="r"/>
            <a:r>
              <a:rPr lang="it-IT" sz="4200" b="1" dirty="0"/>
              <a:t>Edito in proprio da</a:t>
            </a:r>
            <a:endParaRPr lang="it-IT" sz="4200" dirty="0"/>
          </a:p>
          <a:p>
            <a:pPr algn="r"/>
            <a:r>
              <a:rPr lang="it-IT" sz="4200" b="1" dirty="0">
                <a:solidFill>
                  <a:schemeClr val="tx1"/>
                </a:solidFill>
              </a:rPr>
              <a:t>ISTITUTO BENALBA </a:t>
            </a:r>
            <a:endParaRPr lang="it-IT" sz="4200" dirty="0">
              <a:solidFill>
                <a:schemeClr val="tx1"/>
              </a:solidFill>
            </a:endParaRPr>
          </a:p>
          <a:p>
            <a:pPr algn="r"/>
            <a:r>
              <a:rPr lang="it-IT" sz="4200" b="1" dirty="0">
                <a:solidFill>
                  <a:schemeClr val="tx1"/>
                </a:solidFill>
              </a:rPr>
              <a:t>PER L’AGGIORNAMENTO E LA FORMAZIONE</a:t>
            </a:r>
            <a:r>
              <a:rPr lang="it-IT" sz="4200" b="1" dirty="0"/>
              <a:t/>
            </a:r>
            <a:br>
              <a:rPr lang="it-IT" sz="4200" b="1" dirty="0"/>
            </a:br>
            <a:r>
              <a:rPr lang="it-IT" sz="4200" b="1" dirty="0"/>
              <a:t>Napoli</a:t>
            </a:r>
            <a:endParaRPr lang="it-IT" sz="4200" dirty="0"/>
          </a:p>
          <a:p>
            <a:r>
              <a:rPr lang="it-IT" sz="4200" b="1" dirty="0"/>
              <a:t>    </a:t>
            </a:r>
            <a:endParaRPr lang="it-IT" sz="4200" dirty="0"/>
          </a:p>
          <a:p>
            <a:r>
              <a:rPr lang="it-IT" sz="4200" b="1" dirty="0">
                <a:solidFill>
                  <a:schemeClr val="tx1"/>
                </a:solidFill>
              </a:rPr>
              <a:t> Codice ISBN 978-88-942095-7-0</a:t>
            </a:r>
            <a:endParaRPr lang="it-IT" sz="4200" dirty="0">
              <a:solidFill>
                <a:schemeClr val="tx1"/>
              </a:solidFill>
            </a:endParaRPr>
          </a:p>
          <a:p>
            <a:r>
              <a:rPr lang="it-IT" sz="4200" b="1" dirty="0">
                <a:solidFill>
                  <a:schemeClr val="tx1"/>
                </a:solidFill>
              </a:rPr>
              <a:t> </a:t>
            </a:r>
            <a:endParaRPr lang="it-IT" sz="4200" dirty="0">
              <a:solidFill>
                <a:schemeClr val="tx1"/>
              </a:solidFill>
            </a:endParaRPr>
          </a:p>
          <a:p>
            <a:r>
              <a:rPr lang="it-IT" sz="4200" b="1" dirty="0"/>
              <a:t> </a:t>
            </a:r>
            <a:endParaRPr lang="it-IT" sz="4200" dirty="0"/>
          </a:p>
          <a:p>
            <a:r>
              <a:rPr lang="it-IT" sz="4200" b="1" dirty="0"/>
              <a:t> </a:t>
            </a:r>
            <a:endParaRPr lang="it-IT" sz="4200" dirty="0"/>
          </a:p>
          <a:p>
            <a:r>
              <a:rPr lang="it-IT" sz="4200" b="1" dirty="0"/>
              <a:t>Napoli,  </a:t>
            </a:r>
            <a:r>
              <a:rPr lang="it-IT" sz="4200" b="1" i="1" dirty="0"/>
              <a:t>13  aprile  2021</a:t>
            </a:r>
            <a:endParaRPr lang="it-IT" sz="4200" dirty="0"/>
          </a:p>
          <a:p>
            <a:r>
              <a:rPr lang="it-IT" b="1" dirty="0"/>
              <a:t> </a:t>
            </a:r>
            <a:endParaRPr lang="it-IT" dirty="0"/>
          </a:p>
          <a:p>
            <a:endParaRPr lang="it-IT" dirty="0"/>
          </a:p>
        </p:txBody>
      </p:sp>
      <p:pic>
        <p:nvPicPr>
          <p:cNvPr id="4" name="Immagine 3" descr="C:\Users\benalba\Documents\MELFI\EBOOK DA MASTERIZZARE MELFI\headera.jpg"/>
          <p:cNvPicPr/>
          <p:nvPr/>
        </p:nvPicPr>
        <p:blipFill>
          <a:blip r:embed="rId2" cstate="print"/>
          <a:srcRect/>
          <a:stretch>
            <a:fillRect/>
          </a:stretch>
        </p:blipFill>
        <p:spPr bwMode="auto">
          <a:xfrm>
            <a:off x="8100392" y="4005064"/>
            <a:ext cx="504056" cy="50405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395536" y="476672"/>
            <a:ext cx="8291264" cy="5619328"/>
          </a:xfrm>
        </p:spPr>
        <p:txBody>
          <a:bodyPr>
            <a:normAutofit fontScale="77500" lnSpcReduction="20000"/>
          </a:bodyPr>
          <a:lstStyle/>
          <a:p>
            <a:pPr>
              <a:buNone/>
            </a:pPr>
            <a:r>
              <a:rPr lang="it-IT" b="1" dirty="0" err="1" smtClean="0"/>
              <a:t>Abstract</a:t>
            </a:r>
            <a:r>
              <a:rPr lang="it-IT" b="1" dirty="0" smtClean="0"/>
              <a:t>:</a:t>
            </a:r>
            <a:endParaRPr lang="it-IT" dirty="0" smtClean="0"/>
          </a:p>
          <a:p>
            <a:r>
              <a:rPr lang="it-IT" dirty="0" smtClean="0"/>
              <a:t>	L’articolo presenta un progetto didattico che ha come finalità generale quella di coinvolgere gli studenti all’apprendimento della fisica e, in generale, delle scienze e anche della matematica, usando strategie innovative di didattica digitale integrata.</a:t>
            </a:r>
          </a:p>
          <a:p>
            <a:r>
              <a:rPr lang="it-IT" dirty="0" smtClean="0"/>
              <a:t>Attraverso l’uso di simulazioni offerte dal laboratorio virtuale </a:t>
            </a:r>
            <a:r>
              <a:rPr lang="it-IT" dirty="0" err="1" smtClean="0"/>
              <a:t>Phet</a:t>
            </a:r>
            <a:r>
              <a:rPr lang="it-IT" dirty="0" smtClean="0"/>
              <a:t>, gli studenti sono condotti non solo a sperimentare fenomeni fisici difficilmente riproducibili nel laboratorio strumentale della scuola ma anche a indagare fenomeni in cui poter cambiare velocemente variabili e parametri in modo veloce ed efficace. La possibilità di affiancare il foglio elettronico consentirà poi una analisi più approfondita anche in sinergia con contenuti di tipo matematico.</a:t>
            </a:r>
          </a:p>
          <a:p>
            <a:r>
              <a:rPr lang="it-IT" dirty="0" smtClean="0"/>
              <a:t>	Il percorso coinvolge sia le competenze digitali del quadro </a:t>
            </a:r>
            <a:r>
              <a:rPr lang="it-IT" dirty="0" err="1" smtClean="0"/>
              <a:t>DigComp</a:t>
            </a:r>
            <a:r>
              <a:rPr lang="it-IT" dirty="0" smtClean="0"/>
              <a:t> (Aree 1, 2 e 5) sia competenze globali di cittadinanza, è facilmente scalabile e trasversale alle discipline del curricolo di asse matematico e scientifico-tecnologico.</a:t>
            </a:r>
          </a:p>
          <a:p>
            <a:r>
              <a:rPr lang="it-IT" dirty="0" smtClean="0"/>
              <a:t>	Il percorso presentato, nella sua totalità, risulta aderente alle caratteristiche della </a:t>
            </a:r>
            <a:r>
              <a:rPr lang="it-IT" dirty="0" err="1" smtClean="0"/>
              <a:t>………………………………….potendo</a:t>
            </a:r>
            <a:r>
              <a:rPr lang="it-IT" dirty="0" smtClean="0"/>
              <a:t> </a:t>
            </a:r>
            <a:r>
              <a:rPr lang="it-IT" dirty="0" smtClean="0"/>
              <a:t>essere sviluppato nel curricolo in momenti sincroni e asincroni, ben integrati con il tessuto digitale e i contenuti delle discipline coinvolte.</a:t>
            </a:r>
          </a:p>
          <a:p>
            <a:pPr>
              <a:buNone/>
            </a:pP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476672"/>
            <a:ext cx="8219256" cy="5619328"/>
          </a:xfrm>
        </p:spPr>
        <p:txBody>
          <a:bodyPr>
            <a:normAutofit fontScale="77500" lnSpcReduction="20000"/>
          </a:bodyPr>
          <a:lstStyle/>
          <a:p>
            <a:pPr lvl="0">
              <a:buNone/>
            </a:pPr>
            <a:r>
              <a:rPr lang="it-IT" b="1" dirty="0" smtClean="0"/>
              <a:t>1.    Didattica </a:t>
            </a:r>
            <a:r>
              <a:rPr lang="it-IT" b="1" dirty="0" smtClean="0"/>
              <a:t>Digitale Integrata e laboratorio scientifico</a:t>
            </a:r>
          </a:p>
          <a:p>
            <a:pPr>
              <a:buNone/>
            </a:pPr>
            <a:r>
              <a:rPr lang="it-IT" dirty="0" smtClean="0"/>
              <a:t> </a:t>
            </a:r>
          </a:p>
          <a:p>
            <a:pPr>
              <a:buNone/>
            </a:pPr>
            <a:r>
              <a:rPr lang="it-IT" dirty="0" smtClean="0"/>
              <a:t>    L’avvento </a:t>
            </a:r>
            <a:r>
              <a:rPr lang="it-IT" dirty="0" smtClean="0"/>
              <a:t>della Didattica Digitale Integrata ha di fatto sancito l’uso degli strumenti digitali come supporto alla realizzazione dei processi didattici nei nuovi ambienti di apprendimento.</a:t>
            </a:r>
          </a:p>
          <a:p>
            <a:pPr>
              <a:buNone/>
            </a:pPr>
            <a:r>
              <a:rPr lang="it-IT" dirty="0" smtClean="0"/>
              <a:t>    La </a:t>
            </a:r>
            <a:r>
              <a:rPr lang="it-IT" dirty="0" smtClean="0"/>
              <a:t>possibilità di strutturare percorsi formativi, integrando modalità sincrone ed asincrone, ha potenziato l’azione didattica estendendo la guida del docente ed il monitoraggio dei processi anche al di </a:t>
            </a:r>
            <a:r>
              <a:rPr lang="it-IT" dirty="0" smtClean="0"/>
              <a:t>là </a:t>
            </a:r>
            <a:r>
              <a:rPr lang="it-IT" dirty="0" err="1" smtClean="0"/>
              <a:t>………</a:t>
            </a:r>
            <a:r>
              <a:rPr lang="it-IT" dirty="0" smtClean="0"/>
              <a:t>.</a:t>
            </a:r>
            <a:endParaRPr lang="it-IT" dirty="0" smtClean="0"/>
          </a:p>
          <a:p>
            <a:pPr>
              <a:buNone/>
            </a:pPr>
            <a:r>
              <a:rPr lang="it-IT" dirty="0" smtClean="0"/>
              <a:t>     Le </a:t>
            </a:r>
            <a:r>
              <a:rPr lang="it-IT" dirty="0" smtClean="0"/>
              <a:t>metodologie innovative, ad esempio la </a:t>
            </a:r>
            <a:r>
              <a:rPr lang="it-IT" i="1" dirty="0" err="1" smtClean="0"/>
              <a:t>flipped</a:t>
            </a:r>
            <a:r>
              <a:rPr lang="it-IT" i="1" dirty="0" smtClean="0"/>
              <a:t> </a:t>
            </a:r>
            <a:r>
              <a:rPr lang="it-IT" i="1" dirty="0" err="1" smtClean="0"/>
              <a:t>classroom</a:t>
            </a:r>
            <a:r>
              <a:rPr lang="it-IT" dirty="0" smtClean="0"/>
              <a:t>, hanno sostenuto questo cambiamento, consentendo ai docenti di strutturare percorsi più efficaci e di ottimizzare risorse e </a:t>
            </a:r>
            <a:r>
              <a:rPr lang="it-IT" dirty="0" err="1" smtClean="0"/>
              <a:t>…………………</a:t>
            </a:r>
            <a:r>
              <a:rPr lang="it-IT" dirty="0" smtClean="0"/>
              <a:t>.</a:t>
            </a:r>
            <a:endParaRPr lang="it-IT" dirty="0" smtClean="0"/>
          </a:p>
          <a:p>
            <a:pPr>
              <a:buNone/>
            </a:pPr>
            <a:r>
              <a:rPr lang="it-IT" dirty="0" smtClean="0"/>
              <a:t>     Anche </a:t>
            </a:r>
            <a:r>
              <a:rPr lang="it-IT" dirty="0" smtClean="0"/>
              <a:t>il laboratorio, propriamente inteso, è stato coinvolto nel passaggio dalla didattica </a:t>
            </a:r>
            <a:r>
              <a:rPr lang="it-IT" i="1" dirty="0" err="1" smtClean="0"/>
              <a:t>face-to-face</a:t>
            </a:r>
            <a:r>
              <a:rPr lang="it-IT" dirty="0" smtClean="0"/>
              <a:t> alla didattica a distanza e le attività di tipo scientifico che richiedono attrezzature dedicate, strumenti di misura e procedure standardizzate si sono trasformate attraverso l’uso di </a:t>
            </a:r>
            <a:r>
              <a:rPr lang="it-IT" dirty="0" err="1" smtClean="0"/>
              <a:t>simulazioni………………………………</a:t>
            </a:r>
            <a:r>
              <a:rPr lang="it-IT" dirty="0" smtClean="0"/>
              <a:t>...</a:t>
            </a:r>
            <a:endParaRPr lang="it-IT" dirty="0" smtClean="0"/>
          </a:p>
          <a:p>
            <a:pPr>
              <a:buNone/>
            </a:pPr>
            <a:r>
              <a:rPr lang="it-IT" dirty="0" smtClean="0"/>
              <a:t>     Se </a:t>
            </a:r>
            <a:r>
              <a:rPr lang="it-IT" dirty="0" smtClean="0"/>
              <a:t>è vero che un laboratorio scientifico “reale” si caratterizza per la difficoltà insita nell’approntare l’esperimento, nel superare criticità tipiche della </a:t>
            </a:r>
            <a:r>
              <a:rPr lang="it-IT" dirty="0" err="1" smtClean="0"/>
              <a:t>sperimentazione……………………………………………</a:t>
            </a:r>
            <a:r>
              <a:rPr lang="it-IT" dirty="0" smtClean="0"/>
              <a:t>.</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476672"/>
            <a:ext cx="8219256" cy="5619328"/>
          </a:xfrm>
        </p:spPr>
        <p:txBody>
          <a:bodyPr>
            <a:normAutofit fontScale="77500" lnSpcReduction="20000"/>
          </a:bodyPr>
          <a:lstStyle/>
          <a:p>
            <a:pPr lvl="0">
              <a:buNone/>
            </a:pPr>
            <a:r>
              <a:rPr lang="it-IT" b="1" dirty="0" smtClean="0"/>
              <a:t>2. Le </a:t>
            </a:r>
            <a:r>
              <a:rPr lang="it-IT" b="1" dirty="0" smtClean="0"/>
              <a:t>fasi del percorso didattico</a:t>
            </a:r>
          </a:p>
          <a:p>
            <a:pPr>
              <a:buNone/>
            </a:pPr>
            <a:r>
              <a:rPr lang="it-IT" dirty="0" smtClean="0"/>
              <a:t> </a:t>
            </a:r>
          </a:p>
          <a:p>
            <a:pPr>
              <a:buNone/>
            </a:pPr>
            <a:r>
              <a:rPr lang="it-IT" dirty="0" smtClean="0"/>
              <a:t>    Il </a:t>
            </a:r>
            <a:r>
              <a:rPr lang="it-IT" dirty="0" smtClean="0"/>
              <a:t>percorso è strutturato secondo le fasi della metodologia IBL:</a:t>
            </a:r>
          </a:p>
          <a:p>
            <a:pPr lvl="0">
              <a:buNone/>
            </a:pPr>
            <a:r>
              <a:rPr lang="it-IT" b="1" dirty="0" smtClean="0"/>
              <a:t>     </a:t>
            </a:r>
            <a:r>
              <a:rPr lang="it-IT" b="1" dirty="0" err="1" smtClean="0"/>
              <a:t>…………………………</a:t>
            </a:r>
            <a:r>
              <a:rPr lang="it-IT" b="1" dirty="0" smtClean="0"/>
              <a:t>..</a:t>
            </a:r>
            <a:endParaRPr lang="it-IT" dirty="0" smtClean="0"/>
          </a:p>
          <a:p>
            <a:pPr>
              <a:buNone/>
            </a:pPr>
            <a:r>
              <a:rPr lang="it-IT" dirty="0" smtClean="0"/>
              <a:t>    La </a:t>
            </a:r>
            <a:r>
              <a:rPr lang="it-IT" dirty="0" smtClean="0"/>
              <a:t>consapevolezza del compito è la chiave di lettura della fase di </a:t>
            </a:r>
            <a:r>
              <a:rPr lang="it-IT" i="1" dirty="0" err="1" smtClean="0"/>
              <a:t>engage</a:t>
            </a:r>
            <a:r>
              <a:rPr lang="it-IT" dirty="0" smtClean="0"/>
              <a:t>. L’idea è far emergere negli studenti la consapevolezza che gli ambienti offerti dalle simulazioni possono essere di aiuto in molti settori, dalla pratica di volo alla guida delle auto da corsa, dalla finanza alla scienza. Quindi si concentra l’attenzione sulla ricerca di simulatori per il laboratorio </a:t>
            </a:r>
            <a:r>
              <a:rPr lang="it-IT" dirty="0" err="1" smtClean="0"/>
              <a:t>virtuale……………………………………</a:t>
            </a:r>
            <a:r>
              <a:rPr lang="it-IT" dirty="0" smtClean="0"/>
              <a:t>..</a:t>
            </a:r>
            <a:endParaRPr lang="it-IT" dirty="0" smtClean="0"/>
          </a:p>
          <a:p>
            <a:pPr>
              <a:buNone/>
            </a:pPr>
            <a:r>
              <a:rPr lang="it-IT" dirty="0" smtClean="0"/>
              <a:t>     In </a:t>
            </a:r>
            <a:r>
              <a:rPr lang="it-IT" dirty="0" smtClean="0"/>
              <a:t>questo contesto, il docente lancia il tema attraverso situazioni-stimolo (tipicamente un breve video o una presentazione interattiva che possa favorire la discussione, ad esempio, </a:t>
            </a:r>
            <a:r>
              <a:rPr lang="it-IT" dirty="0" smtClean="0"/>
              <a:t>prendendo </a:t>
            </a:r>
            <a:r>
              <a:rPr lang="it-IT" dirty="0" err="1" smtClean="0"/>
              <a:t>…………………………………………</a:t>
            </a:r>
            <a:r>
              <a:rPr lang="it-IT" dirty="0" smtClean="0"/>
              <a:t>..)</a:t>
            </a:r>
            <a:endParaRPr lang="it-IT" dirty="0" smtClean="0"/>
          </a:p>
          <a:p>
            <a:pPr>
              <a:buNone/>
            </a:pPr>
            <a:r>
              <a:rPr lang="it-IT" dirty="0" smtClean="0"/>
              <a:t>     L’interattività </a:t>
            </a:r>
            <a:r>
              <a:rPr lang="it-IT" dirty="0" smtClean="0"/>
              <a:t>e il clima empatico nei confronti della situazione problematica favoriscono nello studente l’assunzione di un ruolo più propositivo nei confronti del tema trattato. La stessa discussione all’interno del gruppo può </a:t>
            </a:r>
            <a:r>
              <a:rPr lang="it-IT" dirty="0" err="1" smtClean="0"/>
              <a:t>creare…………………………………</a:t>
            </a:r>
            <a:r>
              <a:rPr lang="it-IT" dirty="0" smtClean="0"/>
              <a:t>. </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620688"/>
            <a:ext cx="8219256" cy="5475312"/>
          </a:xfrm>
        </p:spPr>
        <p:txBody>
          <a:bodyPr>
            <a:normAutofit fontScale="92500" lnSpcReduction="20000"/>
          </a:bodyPr>
          <a:lstStyle/>
          <a:p>
            <a:pPr lvl="0">
              <a:buNone/>
            </a:pPr>
            <a:r>
              <a:rPr lang="it-IT" sz="2000" b="1" dirty="0" smtClean="0"/>
              <a:t>Esplorazione</a:t>
            </a:r>
            <a:endParaRPr lang="it-IT" sz="2000" dirty="0" smtClean="0"/>
          </a:p>
          <a:p>
            <a:pPr>
              <a:buNone/>
            </a:pPr>
            <a:r>
              <a:rPr lang="it-IT" sz="2000" dirty="0" smtClean="0"/>
              <a:t>     In </a:t>
            </a:r>
            <a:r>
              <a:rPr lang="it-IT" sz="2000" dirty="0" smtClean="0"/>
              <a:t>questa fase, gli studenti sono liberi di accedere al sito </a:t>
            </a:r>
            <a:r>
              <a:rPr lang="it-IT" sz="2000" dirty="0" err="1" smtClean="0"/>
              <a:t>PhET</a:t>
            </a:r>
            <a:r>
              <a:rPr lang="it-IT" sz="2000" dirty="0" smtClean="0"/>
              <a:t> e cercare quale o quali tra le simulazioni proposte può essere utile per rispondere alla domanda di indagine.</a:t>
            </a:r>
          </a:p>
          <a:p>
            <a:pPr>
              <a:buNone/>
            </a:pPr>
            <a:r>
              <a:rPr lang="it-IT" sz="2000" dirty="0" smtClean="0"/>
              <a:t>      </a:t>
            </a:r>
            <a:r>
              <a:rPr lang="it-IT" sz="2000" dirty="0" err="1" smtClean="0"/>
              <a:t>……………………………………………………………………………………………………………</a:t>
            </a:r>
            <a:r>
              <a:rPr lang="it-IT" sz="2000" dirty="0" smtClean="0"/>
              <a:t>.</a:t>
            </a:r>
          </a:p>
          <a:p>
            <a:pPr>
              <a:buNone/>
            </a:pPr>
            <a:r>
              <a:rPr lang="it-IT" sz="2000" dirty="0" smtClean="0"/>
              <a:t> </a:t>
            </a:r>
            <a:r>
              <a:rPr lang="it-IT" sz="2000" dirty="0" smtClean="0"/>
              <a:t>     </a:t>
            </a:r>
            <a:r>
              <a:rPr lang="it-IT" sz="2000" dirty="0" err="1" smtClean="0"/>
              <a:t>……………………………………………………………………………………………………………</a:t>
            </a:r>
            <a:r>
              <a:rPr lang="it-IT" sz="2000" dirty="0" smtClean="0"/>
              <a:t>.</a:t>
            </a:r>
            <a:endParaRPr lang="it-IT" sz="2000" dirty="0" smtClean="0"/>
          </a:p>
          <a:p>
            <a:pPr lvl="0">
              <a:buNone/>
            </a:pPr>
            <a:r>
              <a:rPr lang="it-IT" sz="2000" b="1" dirty="0" smtClean="0"/>
              <a:t>Valutazione</a:t>
            </a:r>
            <a:endParaRPr lang="it-IT" sz="2000" dirty="0" smtClean="0"/>
          </a:p>
          <a:p>
            <a:pPr>
              <a:buNone/>
            </a:pPr>
            <a:r>
              <a:rPr lang="it-IT" sz="2000" dirty="0" smtClean="0"/>
              <a:t>    La </a:t>
            </a:r>
            <a:r>
              <a:rPr lang="it-IT" sz="2000" dirty="0" smtClean="0"/>
              <a:t>valutazione è fatta sia sul processo, attraverso una rubrica valutativa che tiene conto delle osservazioni del docente, sia sul prodotto, attraverso una rubrica valutativa delle competenze disciplinari e digitali. </a:t>
            </a:r>
          </a:p>
          <a:p>
            <a:pPr>
              <a:buNone/>
            </a:pPr>
            <a:r>
              <a:rPr lang="it-IT" sz="2000" dirty="0" smtClean="0"/>
              <a:t>     Una </a:t>
            </a:r>
            <a:r>
              <a:rPr lang="it-IT" sz="2000" dirty="0" smtClean="0"/>
              <a:t>analisi del proprio operato è prevista anche da parte degli stessi studenti, per dare significato allo sviluppo del </a:t>
            </a:r>
            <a:r>
              <a:rPr lang="it-IT" sz="2000" dirty="0" err="1" smtClean="0"/>
              <a:t>………………</a:t>
            </a:r>
            <a:r>
              <a:rPr lang="it-IT" sz="2000" dirty="0" smtClean="0"/>
              <a:t>..dell’autovalutazione</a:t>
            </a:r>
            <a:r>
              <a:rPr lang="it-IT" sz="2000" dirty="0" smtClean="0"/>
              <a:t>, attraverso una scheda in cui ognuno è chiamato a sottolineare punti di forza, criticità, livello </a:t>
            </a:r>
            <a:r>
              <a:rPr lang="it-IT" sz="2000" dirty="0" smtClean="0"/>
              <a:t>di </a:t>
            </a:r>
            <a:r>
              <a:rPr lang="it-IT" sz="2000" dirty="0" err="1" smtClean="0"/>
              <a:t>………………………………………………………………</a:t>
            </a:r>
            <a:r>
              <a:rPr lang="it-IT" sz="2000" dirty="0" smtClean="0"/>
              <a:t>.</a:t>
            </a:r>
            <a:endParaRPr lang="it-IT" sz="2000" dirty="0" smtClean="0"/>
          </a:p>
          <a:p>
            <a:pPr>
              <a:buNone/>
            </a:pPr>
            <a:r>
              <a:rPr lang="it-IT" sz="2000" dirty="0" smtClean="0"/>
              <a:t>    Il </a:t>
            </a:r>
            <a:r>
              <a:rPr lang="it-IT" sz="2000" dirty="0" err="1" smtClean="0"/>
              <a:t>docente…………………………………………………………………………………………………</a:t>
            </a:r>
            <a:endParaRPr lang="it-IT" sz="2000" dirty="0" smtClean="0"/>
          </a:p>
          <a:p>
            <a:pPr>
              <a:buNone/>
            </a:pPr>
            <a:r>
              <a:rPr lang="it-IT" sz="2000" dirty="0" smtClean="0"/>
              <a:t>    </a:t>
            </a:r>
            <a:r>
              <a:rPr lang="it-IT" sz="2000" dirty="0" err="1" smtClean="0"/>
              <a:t>………………………………………………………………………………………………………………</a:t>
            </a:r>
            <a:r>
              <a:rPr lang="it-IT" sz="2000" dirty="0" smtClean="0"/>
              <a:t>..</a:t>
            </a:r>
            <a:endParaRPr lang="it-IT" sz="2000" dirty="0" smtClean="0"/>
          </a:p>
          <a:p>
            <a:pPr>
              <a:buNone/>
            </a:pPr>
            <a:r>
              <a:rPr lang="it-IT" sz="2000" dirty="0" smtClean="0"/>
              <a:t> </a:t>
            </a:r>
          </a:p>
          <a:p>
            <a:pPr>
              <a:buNone/>
            </a:pPr>
            <a:r>
              <a:rPr lang="it-IT" sz="2000" dirty="0" smtClean="0"/>
              <a:t> </a:t>
            </a:r>
            <a:endParaRPr lang="it-IT"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404664"/>
            <a:ext cx="8219256" cy="5691336"/>
          </a:xfrm>
        </p:spPr>
        <p:txBody>
          <a:bodyPr>
            <a:normAutofit fontScale="85000" lnSpcReduction="20000"/>
          </a:bodyPr>
          <a:lstStyle/>
          <a:p>
            <a:pPr>
              <a:buNone/>
            </a:pPr>
            <a:r>
              <a:rPr lang="it-IT" b="1" dirty="0" smtClean="0"/>
              <a:t>Bibliografia</a:t>
            </a:r>
            <a:endParaRPr lang="it-IT" dirty="0" smtClean="0"/>
          </a:p>
          <a:p>
            <a:endParaRPr lang="it-IT" dirty="0" smtClean="0"/>
          </a:p>
          <a:p>
            <a:pPr lvl="0">
              <a:buNone/>
            </a:pPr>
            <a:r>
              <a:rPr lang="en-US" dirty="0" err="1" smtClean="0"/>
              <a:t>Margus</a:t>
            </a:r>
            <a:r>
              <a:rPr lang="en-US" dirty="0" smtClean="0"/>
              <a:t> </a:t>
            </a:r>
            <a:r>
              <a:rPr lang="en-US" dirty="0" err="1" smtClean="0"/>
              <a:t>Pedaste</a:t>
            </a:r>
            <a:r>
              <a:rPr lang="en-US" dirty="0" smtClean="0"/>
              <a:t>, Mario </a:t>
            </a:r>
            <a:r>
              <a:rPr lang="en-US" dirty="0" err="1" smtClean="0"/>
              <a:t>Mäeots</a:t>
            </a:r>
            <a:r>
              <a:rPr lang="en-US" dirty="0" smtClean="0"/>
              <a:t>, Leo A. </a:t>
            </a:r>
            <a:r>
              <a:rPr lang="en-US" dirty="0" err="1" smtClean="0"/>
              <a:t>Siiman</a:t>
            </a:r>
            <a:r>
              <a:rPr lang="en-US" dirty="0" smtClean="0"/>
              <a:t>, Ton de </a:t>
            </a:r>
            <a:r>
              <a:rPr lang="en-US" dirty="0" err="1" smtClean="0"/>
              <a:t>Jong</a:t>
            </a:r>
            <a:r>
              <a:rPr lang="en-US" dirty="0" smtClean="0"/>
              <a:t>, </a:t>
            </a:r>
            <a:r>
              <a:rPr lang="en-US" dirty="0" err="1" smtClean="0"/>
              <a:t>Siswa</a:t>
            </a:r>
            <a:r>
              <a:rPr lang="en-US" dirty="0" smtClean="0"/>
              <a:t> A.N. van </a:t>
            </a:r>
            <a:r>
              <a:rPr lang="en-US" dirty="0" err="1" smtClean="0"/>
              <a:t>Riesen</a:t>
            </a:r>
            <a:r>
              <a:rPr lang="en-US" dirty="0" smtClean="0"/>
              <a:t>, Ellen T. Kamp, </a:t>
            </a:r>
            <a:r>
              <a:rPr lang="en-US" dirty="0" err="1" smtClean="0"/>
              <a:t>Constantinos</a:t>
            </a:r>
            <a:r>
              <a:rPr lang="en-US" dirty="0" smtClean="0"/>
              <a:t> C. </a:t>
            </a:r>
            <a:r>
              <a:rPr lang="en-US" dirty="0" err="1" smtClean="0"/>
              <a:t>Manoli</a:t>
            </a:r>
            <a:r>
              <a:rPr lang="en-US" dirty="0" smtClean="0"/>
              <a:t>, Zacharias C. </a:t>
            </a:r>
            <a:r>
              <a:rPr lang="en-US" dirty="0" err="1" smtClean="0"/>
              <a:t>Zacharia</a:t>
            </a:r>
            <a:r>
              <a:rPr lang="en-US" dirty="0" smtClean="0"/>
              <a:t>, </a:t>
            </a:r>
            <a:r>
              <a:rPr lang="en-US" dirty="0" err="1" smtClean="0"/>
              <a:t>Eleftheria</a:t>
            </a:r>
            <a:r>
              <a:rPr lang="en-US" dirty="0" smtClean="0"/>
              <a:t> </a:t>
            </a:r>
            <a:r>
              <a:rPr lang="en-US" dirty="0" err="1" smtClean="0"/>
              <a:t>Tsourlidaki</a:t>
            </a:r>
            <a:r>
              <a:rPr lang="en-US" dirty="0" smtClean="0"/>
              <a:t>, </a:t>
            </a:r>
            <a:r>
              <a:rPr lang="en-US" i="1" dirty="0" smtClean="0"/>
              <a:t>Phases of inquiry-based learning: Definitions and the inquiry cycle</a:t>
            </a:r>
            <a:r>
              <a:rPr lang="en-US" dirty="0" smtClean="0"/>
              <a:t>, Educational Research Review, Volume 14, 2015, Pages 47-61</a:t>
            </a:r>
            <a:endParaRPr lang="it-IT" dirty="0" smtClean="0"/>
          </a:p>
          <a:p>
            <a:pPr lvl="0">
              <a:buNone/>
            </a:pPr>
            <a:r>
              <a:rPr lang="en-US" dirty="0" smtClean="0"/>
              <a:t>Daniel C. </a:t>
            </a:r>
            <a:r>
              <a:rPr lang="en-US" dirty="0" err="1" smtClean="0"/>
              <a:t>Edelson</a:t>
            </a:r>
            <a:r>
              <a:rPr lang="en-US" dirty="0" smtClean="0"/>
              <a:t>, Douglas N. </a:t>
            </a:r>
            <a:r>
              <a:rPr lang="en-US" dirty="0" err="1" smtClean="0"/>
              <a:t>Gordin</a:t>
            </a:r>
            <a:r>
              <a:rPr lang="en-US" dirty="0" smtClean="0"/>
              <a:t> &amp; Roy D. Pea, </a:t>
            </a:r>
            <a:r>
              <a:rPr lang="en-US" i="1" dirty="0" smtClean="0"/>
              <a:t>Addressing the Challenges of Inquiry-Based Learning Through Technology and Curriculum Design</a:t>
            </a:r>
            <a:r>
              <a:rPr lang="en-US" dirty="0" smtClean="0"/>
              <a:t>, Journal of the Learning Sciences, 1999, 8:3-4, 391-450, DOI: 10.1080/10508406.1999.9672075</a:t>
            </a:r>
            <a:endParaRPr lang="it-IT" dirty="0" smtClean="0"/>
          </a:p>
          <a:p>
            <a:pPr lvl="0">
              <a:buNone/>
            </a:pPr>
            <a:r>
              <a:rPr lang="it-IT" dirty="0" smtClean="0"/>
              <a:t>S Macchia, P </a:t>
            </a:r>
            <a:r>
              <a:rPr lang="it-IT" dirty="0" err="1" smtClean="0"/>
              <a:t>Guidara</a:t>
            </a:r>
            <a:r>
              <a:rPr lang="it-IT" dirty="0" smtClean="0"/>
              <a:t>, </a:t>
            </a:r>
            <a:r>
              <a:rPr lang="it-IT" i="1" dirty="0" smtClean="0"/>
              <a:t>Fare laboratorio di fisica con gli </a:t>
            </a:r>
            <a:r>
              <a:rPr lang="it-IT" i="1" dirty="0" err="1" smtClean="0"/>
              <a:t>Inquiry</a:t>
            </a:r>
            <a:r>
              <a:rPr lang="it-IT" i="1" dirty="0" smtClean="0"/>
              <a:t> </a:t>
            </a:r>
            <a:r>
              <a:rPr lang="it-IT" i="1" dirty="0" err="1" smtClean="0"/>
              <a:t>Learning</a:t>
            </a:r>
            <a:r>
              <a:rPr lang="it-IT" i="1" dirty="0" smtClean="0"/>
              <a:t> </a:t>
            </a:r>
            <a:r>
              <a:rPr lang="it-IT" i="1" dirty="0" err="1" smtClean="0"/>
              <a:t>Spaces</a:t>
            </a:r>
            <a:r>
              <a:rPr lang="it-IT" dirty="0" smtClean="0"/>
              <a:t>, </a:t>
            </a:r>
            <a:r>
              <a:rPr lang="it-IT" dirty="0" err="1" smtClean="0"/>
              <a:t>Italian</a:t>
            </a:r>
            <a:r>
              <a:rPr lang="it-IT" dirty="0" smtClean="0"/>
              <a:t> Journal </a:t>
            </a:r>
            <a:r>
              <a:rPr lang="it-IT" dirty="0" err="1" smtClean="0"/>
              <a:t>of</a:t>
            </a:r>
            <a:r>
              <a:rPr lang="it-IT" dirty="0" smtClean="0"/>
              <a:t> Educational </a:t>
            </a:r>
            <a:r>
              <a:rPr lang="it-IT" dirty="0" err="1" smtClean="0"/>
              <a:t>Technology</a:t>
            </a:r>
            <a:r>
              <a:rPr lang="it-IT" dirty="0" smtClean="0"/>
              <a:t>, 2016</a:t>
            </a:r>
          </a:p>
          <a:p>
            <a:pPr lvl="0">
              <a:buNone/>
            </a:pPr>
            <a:r>
              <a:rPr lang="it-IT" dirty="0" smtClean="0"/>
              <a:t>F </a:t>
            </a:r>
            <a:r>
              <a:rPr lang="it-IT" dirty="0" err="1" smtClean="0"/>
              <a:t>Landriscina</a:t>
            </a:r>
            <a:r>
              <a:rPr lang="it-IT" dirty="0" smtClean="0"/>
              <a:t>, </a:t>
            </a:r>
            <a:r>
              <a:rPr lang="it-IT" i="1" dirty="0" err="1" smtClean="0"/>
              <a:t>Simulation-Based</a:t>
            </a:r>
            <a:r>
              <a:rPr lang="it-IT" i="1" dirty="0" smtClean="0"/>
              <a:t> </a:t>
            </a:r>
            <a:r>
              <a:rPr lang="it-IT" i="1" dirty="0" err="1" smtClean="0"/>
              <a:t>Learning</a:t>
            </a:r>
            <a:r>
              <a:rPr lang="it-IT" i="1" dirty="0" smtClean="0"/>
              <a:t>: questioni aperte e linee guida per un uso didatticamente efficace della simulazione</a:t>
            </a:r>
            <a:r>
              <a:rPr lang="it-IT" dirty="0" smtClean="0"/>
              <a:t>, </a:t>
            </a:r>
            <a:r>
              <a:rPr lang="it-IT" dirty="0" err="1" smtClean="0"/>
              <a:t>Form@</a:t>
            </a:r>
            <a:r>
              <a:rPr lang="it-IT" dirty="0" smtClean="0"/>
              <a:t> re-Open Journal per la formazione in rete, 2013</a:t>
            </a:r>
          </a:p>
          <a:p>
            <a:pPr>
              <a:buNone/>
            </a:pPr>
            <a:r>
              <a:rPr lang="it-IT" dirty="0" smtClean="0"/>
              <a:t>Daniela </a:t>
            </a:r>
            <a:r>
              <a:rPr lang="it-IT" dirty="0" err="1" smtClean="0"/>
              <a:t>Marocchi</a:t>
            </a:r>
            <a:r>
              <a:rPr lang="it-IT" dirty="0" smtClean="0"/>
              <a:t>, Marta </a:t>
            </a:r>
            <a:r>
              <a:rPr lang="it-IT" dirty="0" err="1" smtClean="0"/>
              <a:t>Rinaudo</a:t>
            </a:r>
            <a:r>
              <a:rPr lang="it-IT" dirty="0" smtClean="0"/>
              <a:t>, Enrica </a:t>
            </a:r>
            <a:r>
              <a:rPr lang="it-IT" dirty="0" err="1" smtClean="0"/>
              <a:t>Ruffino</a:t>
            </a:r>
            <a:r>
              <a:rPr lang="it-IT" dirty="0" smtClean="0"/>
              <a:t>, </a:t>
            </a:r>
            <a:r>
              <a:rPr lang="it-IT" dirty="0" smtClean="0"/>
              <a:t>L’</a:t>
            </a:r>
            <a:r>
              <a:rPr lang="it-IT" err="1" smtClean="0"/>
              <a:t>INTERESSE</a:t>
            </a:r>
            <a:r>
              <a:rPr lang="it-IT" smtClean="0"/>
              <a:t>………………………………………………………………………… </a:t>
            </a:r>
            <a:endParaRPr lang="it-IT"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art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24</TotalTime>
  <Words>337</Words>
  <Application>Microsoft Office PowerPoint</Application>
  <PresentationFormat>Presentazione su schermo (4:3)</PresentationFormat>
  <Paragraphs>67</Paragraphs>
  <Slides>6</Slides>
  <Notes>0</Notes>
  <HiddenSlides>0</HiddenSlides>
  <MMClips>0</MMClips>
  <ScaleCrop>false</ScaleCrop>
  <HeadingPairs>
    <vt:vector size="4" baseType="variant">
      <vt:variant>
        <vt:lpstr>Tema</vt:lpstr>
      </vt:variant>
      <vt:variant>
        <vt:i4>1</vt:i4>
      </vt:variant>
      <vt:variant>
        <vt:lpstr>Titoli diapositive</vt:lpstr>
      </vt:variant>
      <vt:variant>
        <vt:i4>6</vt:i4>
      </vt:variant>
    </vt:vector>
  </HeadingPairs>
  <TitlesOfParts>
    <vt:vector size="7" baseType="lpstr">
      <vt:lpstr>Carta</vt:lpstr>
      <vt:lpstr>Diapositiva 1</vt:lpstr>
      <vt:lpstr>Diapositiva 2</vt:lpstr>
      <vt:lpstr>Diapositiva 3</vt:lpstr>
      <vt:lpstr>Diapositiva 4</vt:lpstr>
      <vt:lpstr>Diapositiva 5</vt:lpstr>
      <vt:lpstr>Diapositiva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718264</dc:creator>
  <cp:lastModifiedBy>718264</cp:lastModifiedBy>
  <cp:revision>3</cp:revision>
  <dcterms:created xsi:type="dcterms:W3CDTF">2021-06-16T06:56:02Z</dcterms:created>
  <dcterms:modified xsi:type="dcterms:W3CDTF">2021-06-16T07:20:54Z</dcterms:modified>
</cp:coreProperties>
</file>